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34"/>
  </p:notesMasterIdLst>
  <p:sldIdLst>
    <p:sldId id="256" r:id="rId2"/>
    <p:sldId id="301" r:id="rId3"/>
    <p:sldId id="302" r:id="rId4"/>
    <p:sldId id="335" r:id="rId5"/>
    <p:sldId id="303" r:id="rId6"/>
    <p:sldId id="336" r:id="rId7"/>
    <p:sldId id="304" r:id="rId8"/>
    <p:sldId id="331" r:id="rId9"/>
    <p:sldId id="305" r:id="rId10"/>
    <p:sldId id="338" r:id="rId11"/>
    <p:sldId id="306" r:id="rId12"/>
    <p:sldId id="308" r:id="rId13"/>
    <p:sldId id="319" r:id="rId14"/>
    <p:sldId id="325" r:id="rId15"/>
    <p:sldId id="324" r:id="rId16"/>
    <p:sldId id="337" r:id="rId17"/>
    <p:sldId id="326" r:id="rId18"/>
    <p:sldId id="311" r:id="rId19"/>
    <p:sldId id="310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33" r:id="rId28"/>
    <p:sldId id="329" r:id="rId29"/>
    <p:sldId id="339" r:id="rId30"/>
    <p:sldId id="328" r:id="rId31"/>
    <p:sldId id="334" r:id="rId32"/>
    <p:sldId id="34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Start Section" id="{270FB779-7D34-9849-808C-D7361796A5E5}">
          <p14:sldIdLst>
            <p14:sldId id="256"/>
            <p14:sldId id="301"/>
            <p14:sldId id="302"/>
            <p14:sldId id="335"/>
            <p14:sldId id="303"/>
            <p14:sldId id="336"/>
            <p14:sldId id="304"/>
            <p14:sldId id="331"/>
            <p14:sldId id="305"/>
            <p14:sldId id="338"/>
            <p14:sldId id="306"/>
            <p14:sldId id="308"/>
            <p14:sldId id="319"/>
            <p14:sldId id="325"/>
            <p14:sldId id="324"/>
            <p14:sldId id="337"/>
            <p14:sldId id="326"/>
            <p14:sldId id="311"/>
            <p14:sldId id="310"/>
            <p14:sldId id="312"/>
            <p14:sldId id="313"/>
            <p14:sldId id="314"/>
            <p14:sldId id="315"/>
            <p14:sldId id="316"/>
            <p14:sldId id="317"/>
            <p14:sldId id="318"/>
            <p14:sldId id="333"/>
            <p14:sldId id="329"/>
            <p14:sldId id="339"/>
            <p14:sldId id="328"/>
            <p14:sldId id="334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35353"/>
    <a:srgbClr val="445368"/>
    <a:srgbClr val="1AA118"/>
    <a:srgbClr val="FFFFFF"/>
    <a:srgbClr val="E8F3E1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75"/>
    <p:restoredTop sz="96558" autoAdjust="0"/>
  </p:normalViewPr>
  <p:slideViewPr>
    <p:cSldViewPr snapToGrid="0" snapToObjects="1">
      <p:cViewPr varScale="1">
        <p:scale>
          <a:sx n="82" d="100"/>
          <a:sy n="82" d="100"/>
        </p:scale>
        <p:origin x="176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A6774-9BE6-F445-932B-3A562CFEF355}" type="datetimeFigureOut">
              <a:t>6/5/19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F4EE1-822B-7A4D-8C3F-3C13E72CEC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5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ailto:rajesh@signalfx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rajesh@signalfx.com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mailto:rajesh@signalfx.com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1404" r="2530" b="14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1054443" y="4095680"/>
            <a:ext cx="10515600" cy="7611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36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61849" y="4991100"/>
            <a:ext cx="5827713" cy="380464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Byline Credit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062038" y="5411266"/>
            <a:ext cx="5965825" cy="534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&amp; Time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63587" y="6394861"/>
            <a:ext cx="582597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Rajesh Raman / 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  <a:hlinkClick r:id="rId3"/>
              </a:rPr>
              <a:t>rajesh@signalfx.com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@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RealRajeshRaman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+ @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signalfx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#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VelocityConf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©SignalFx 2019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628" y="5779137"/>
            <a:ext cx="1992336" cy="5586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2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sp>
        <p:nvSpPr>
          <p:cNvPr id="13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1113A5-C373-EC4E-8B1E-9CE06BE4C7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30416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3D8D2BB-D823-7C43-8055-0E706E50B6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4376" y="1179431"/>
            <a:ext cx="5015215" cy="4621213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2079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230188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here to add text with initial bullets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650F63A-0202-974E-A261-5D96F6838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0216" y="1179431"/>
            <a:ext cx="5032248" cy="4621213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2079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230188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here to add text with initial bullets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: 2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64376" y="1316719"/>
            <a:ext cx="5015215" cy="4293898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2079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230188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here to add text with initial bullets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300216" y="1316719"/>
            <a:ext cx="5032248" cy="4293898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207963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230188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here to add text with initial bullets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F1D6204-6090-264C-BCD5-1A7B60FC21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9" y="749607"/>
            <a:ext cx="12183691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itle Placeholder 13">
            <a:extLst>
              <a:ext uri="{FF2B5EF4-FFF2-40B4-BE49-F238E27FC236}">
                <a16:creationId xmlns:a16="http://schemas.microsoft.com/office/drawing/2014/main" id="{97114B7D-086E-AC42-B69A-F29450BB9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13" name="Shape 6"/>
          <p:cNvSpPr/>
          <p:nvPr userDrawn="1"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 userDrawn="1"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  <p:extLst>
      <p:ext uri="{BB962C8B-B14F-4D97-AF65-F5344CB8AC3E}">
        <p14:creationId xmlns:p14="http://schemas.microsoft.com/office/powerpoint/2010/main" val="6952096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2 Col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9FFE822-0A63-E244-B58E-47A905E03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4376" y="1243054"/>
            <a:ext cx="5015215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15240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166688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2B37047-782C-D34A-BBD2-7C1F2E052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8105" y="1243054"/>
            <a:ext cx="5015215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15240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166688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D8E005AB-AB3B-1641-A842-5E63DE22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30416"/>
            <a:ext cx="12200309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2 Col No Bul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64376" y="1316721"/>
            <a:ext cx="5015215" cy="4298414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 typeface="Arial" panose="020B0604020202020204" pitchFamily="34" charset="0"/>
              <a:buNone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166688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308105" y="1316721"/>
            <a:ext cx="5015215" cy="4298414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20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15240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166688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7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B1C6EE16-BCE7-6A4A-8DF0-15394325C9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49607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itle Placeholder 13">
            <a:extLst>
              <a:ext uri="{FF2B5EF4-FFF2-40B4-BE49-F238E27FC236}">
                <a16:creationId xmlns:a16="http://schemas.microsoft.com/office/drawing/2014/main" id="{E8FC00B4-A73B-6741-A0AA-85EA81E5C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12" name="Shape 6"/>
          <p:cNvSpPr/>
          <p:nvPr userDrawn="1"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 userDrawn="1"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  <p:extLst>
      <p:ext uri="{BB962C8B-B14F-4D97-AF65-F5344CB8AC3E}">
        <p14:creationId xmlns:p14="http://schemas.microsoft.com/office/powerpoint/2010/main" val="39829306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3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6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264EB99-F83B-B243-865B-9406F708C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30416"/>
            <a:ext cx="12200309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4377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>
                <a:tab pos="395288" algn="l"/>
              </a:tabLst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77900" indent="-1190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7390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>
                <a:tab pos="395288" algn="l"/>
              </a:tabLst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77900" indent="-1190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33785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>
                <a:tab pos="395288" algn="l"/>
              </a:tabLst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77900" indent="-1190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3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4377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>
                <a:tab pos="395288" algn="l"/>
              </a:tabLst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77900" indent="-1190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7390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>
                <a:tab pos="395288" algn="l"/>
              </a:tabLst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77900" indent="-1190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33785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>
                <a:tab pos="395288" algn="l"/>
              </a:tabLst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77900" indent="-1190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7747E9D4-FA4E-5F48-97AE-CEF15E26CB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9" y="749607"/>
            <a:ext cx="12183691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itle Placeholder 13">
            <a:extLst>
              <a:ext uri="{FF2B5EF4-FFF2-40B4-BE49-F238E27FC236}">
                <a16:creationId xmlns:a16="http://schemas.microsoft.com/office/drawing/2014/main" id="{7AEA5072-090C-1E47-8B05-AC3CB09CA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3 Col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264EB99-F83B-B243-865B-9406F708C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30416"/>
            <a:ext cx="12200309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4377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86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57390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86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3785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86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3 Col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4377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86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747E9D4-FA4E-5F48-97AE-CEF15E26CB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9" y="749607"/>
            <a:ext cx="12183691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7AEA5072-090C-1E47-8B05-AC3CB09CA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57390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86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D048C1B-6192-0A4D-88DB-BB71A83EDF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3785" y="1299721"/>
            <a:ext cx="3310456" cy="4259542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8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86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171450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4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243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71017B61-2F1F-3C42-B07E-007C9B63D3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30416"/>
            <a:ext cx="12200309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6928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2613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8297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4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243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6928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2613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8297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119063" marR="0" indent="-1190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746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.AppleSystemUIFont" charset="-120"/>
              <a:buChar char="–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7575" indent="-171450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61F7A5E-83DF-474A-9F1D-5FA0BC6BCC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49607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itle Placeholder 13">
            <a:extLst>
              <a:ext uri="{FF2B5EF4-FFF2-40B4-BE49-F238E27FC236}">
                <a16:creationId xmlns:a16="http://schemas.microsoft.com/office/drawing/2014/main" id="{C7CC5714-B2B5-FD42-9EC2-A4A59D57F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nd Divider Slide I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1404" r="2530" b="14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1054443" y="4095680"/>
            <a:ext cx="10515600" cy="7611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36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63587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628" y="5779137"/>
            <a:ext cx="1992336" cy="5586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4 Col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243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71017B61-2F1F-3C42-B07E-007C9B63D3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30416"/>
            <a:ext cx="12200309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6928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230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8298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4 Col No 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243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6928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230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090A56E-49EE-434C-BA0E-42EE80FCC5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8298" y="1299721"/>
            <a:ext cx="269197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17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11125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58838" indent="-112713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SzPct val="100000"/>
              <a:buFont typeface=".AppleSystemUIFont"/>
              <a:buChar char="–"/>
              <a:tabLst/>
              <a:defRPr sz="15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61F7A5E-83DF-474A-9F1D-5FA0BC6BCC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49607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itle Placeholder 13">
            <a:extLst>
              <a:ext uri="{FF2B5EF4-FFF2-40B4-BE49-F238E27FC236}">
                <a16:creationId xmlns:a16="http://schemas.microsoft.com/office/drawing/2014/main" id="{C7CC5714-B2B5-FD42-9EC2-A4A59D57F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31" y="5736094"/>
            <a:ext cx="2045330" cy="646664"/>
          </a:xfrm>
          <a:prstGeom prst="rect">
            <a:avLst/>
          </a:prstGeom>
        </p:spPr>
      </p:pic>
      <p:sp>
        <p:nvSpPr>
          <p:cNvPr id="7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1054443" y="4095680"/>
            <a:ext cx="10515600" cy="7611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36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63587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Rajesh Raman / 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  <a:hlinkClick r:id="rId4"/>
              </a:rPr>
              <a:t>rajesh@signalfx.com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@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RealRajeshRaman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+ @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signalfx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#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VelocityConf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©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SignalFx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2019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36B25A2-B5D5-5746-8384-5623E00A9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9" y="430416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6124BA0-A72F-7D48-B3EA-8705ABCCE2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55761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itle Placeholder 13">
            <a:extLst>
              <a:ext uri="{FF2B5EF4-FFF2-40B4-BE49-F238E27FC236}">
                <a16:creationId xmlns:a16="http://schemas.microsoft.com/office/drawing/2014/main" id="{E5B4E802-6BCA-6144-B2BC-365B1109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8" name="Shape 6"/>
          <p:cNvSpPr/>
          <p:nvPr userDrawn="1"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 userDrawn="1"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1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Rajesh Raman / 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  <a:hlinkClick r:id="rId3"/>
              </a:rPr>
              <a:t>rajesh@signalfx.com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@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RealRajeshRaman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+ @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signalfx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#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VelocityConf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/ ©</a:t>
            </a:r>
            <a:r>
              <a:rPr kumimoji="0" lang="en-US" sz="1100" b="0" i="0" u="none" strike="noStrike" cap="none" spc="10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SignalFx</a:t>
            </a:r>
            <a:r>
              <a:rPr kumimoji="0" lang="en-US" sz="11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2019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36B25A2-B5D5-5746-8384-5623E00A9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9" y="430416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DC6C87-815B-E341-A93C-F20E3FBC94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376" y="1200913"/>
            <a:ext cx="10694987" cy="4295868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22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207963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20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230188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9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here to add text with initial bullets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1 Col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6124BA0-A72F-7D48-B3EA-8705ABCCE2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55761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itle Placeholder 13">
            <a:extLst>
              <a:ext uri="{FF2B5EF4-FFF2-40B4-BE49-F238E27FC236}">
                <a16:creationId xmlns:a16="http://schemas.microsoft.com/office/drawing/2014/main" id="{E5B4E802-6BCA-6144-B2BC-365B1109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DC6C87-815B-E341-A93C-F20E3FBC94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376" y="1316719"/>
            <a:ext cx="10694987" cy="4295868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22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207963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20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230188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9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here to add text with initial bullets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1"/>
            <a:endParaRPr lang="en-US" dirty="0"/>
          </a:p>
        </p:txBody>
      </p:sp>
      <p:sp>
        <p:nvSpPr>
          <p:cNvPr id="10" name="Shape 6"/>
          <p:cNvSpPr/>
          <p:nvPr userDrawn="1"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 userDrawn="1"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  <p:extLst>
      <p:ext uri="{BB962C8B-B14F-4D97-AF65-F5344CB8AC3E}">
        <p14:creationId xmlns:p14="http://schemas.microsoft.com/office/powerpoint/2010/main" val="65770944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: 1 Col No Bulle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64376" y="1200913"/>
            <a:ext cx="10694987" cy="46212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22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152400" latinLnBrk="0"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20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166688" latinLnBrk="0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9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8309" y="2"/>
            <a:ext cx="12192000" cy="5852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single line slide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F304DFD1-475B-564F-BACF-409D56101B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0416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: 1 Col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64376" y="1316721"/>
            <a:ext cx="10694987" cy="4305842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30000"/>
              <a:buFontTx/>
              <a:buNone/>
              <a:tabLst/>
              <a:defRPr sz="2200" b="0" i="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23900" indent="-152400" latinLnBrk="0">
              <a:buClr>
                <a:schemeClr val="bg1">
                  <a:lumMod val="65000"/>
                </a:schemeClr>
              </a:buClr>
              <a:buSzPct val="110000"/>
              <a:buFont typeface="Arial" charset="0"/>
              <a:buChar char="•"/>
              <a:tabLst/>
              <a:defRPr sz="20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6175" indent="-166688" latinLnBrk="0">
              <a:buClr>
                <a:schemeClr val="bg1">
                  <a:lumMod val="65000"/>
                </a:schemeClr>
              </a:buClr>
              <a:buSzPct val="100000"/>
              <a:buFont typeface=".AppleSystemUIFont" charset="-120"/>
              <a:buChar char="–"/>
              <a:tabLst/>
              <a:defRPr sz="1900" b="0" i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84400" indent="-355600">
              <a:buFont typeface=".AppleSystemUIFont" charset="-120"/>
              <a:buChar char="-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text that begins with no bullet points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052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400" b="1" i="0" spc="0" baseline="0">
                <a:solidFill>
                  <a:srgbClr val="2328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double line slide title</a:t>
            </a:r>
            <a:br>
              <a:rPr lang="en-US" dirty="0"/>
            </a:br>
            <a:r>
              <a:rPr lang="en-US" dirty="0"/>
              <a:t>double LINE slide title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D343C2A7-D5FC-F346-B4E4-7ECA7691B3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55761"/>
            <a:ext cx="12192000" cy="438150"/>
          </a:xfrm>
          <a:prstGeom prst="rect">
            <a:avLst/>
          </a:prstGeom>
        </p:spPr>
        <p:txBody>
          <a:bodyPr tIns="91440" bIns="91440"/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Shape 6"/>
          <p:cNvSpPr/>
          <p:nvPr userDrawn="1"/>
        </p:nvSpPr>
        <p:spPr>
          <a:xfrm>
            <a:off x="1" y="6394862"/>
            <a:ext cx="12191999" cy="463138"/>
          </a:xfrm>
          <a:prstGeom prst="rect">
            <a:avLst/>
          </a:prstGeom>
          <a:gradFill flip="none" rotWithShape="1">
            <a:gsLst>
              <a:gs pos="0">
                <a:srgbClr val="59A200"/>
              </a:gs>
              <a:gs pos="51000">
                <a:srgbClr val="5EAB00"/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 userDrawn="1"/>
        </p:nvSpPr>
        <p:spPr bwMode="auto">
          <a:xfrm>
            <a:off x="8309" y="6394860"/>
            <a:ext cx="547141" cy="4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fld id="{25831988-0139-264A-B611-FFCAE3273E0A}" type="slidenum">
              <a:rPr lang="en-US" altLang="en-US" sz="900" i="0" baseline="0">
                <a:solidFill>
                  <a:schemeClr val="bg1"/>
                </a:solidFill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900" i="0" baseline="0" dirty="0">
              <a:solidFill>
                <a:schemeClr val="bg1"/>
              </a:solidFill>
              <a:latin typeface="Arial" panose="020B0604020202020204" pitchFamily="34" charset="0"/>
              <a:ea typeface="Trebuchet MS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05" y="6437376"/>
            <a:ext cx="1355939" cy="38020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54443" y="6394861"/>
            <a:ext cx="257666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 anchorCtr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Confidential </a:t>
            </a:r>
            <a:r>
              <a:rPr kumimoji="0" lang="en-US" sz="85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&amp;</a:t>
            </a:r>
            <a:r>
              <a:rPr kumimoji="0" lang="en-US" sz="900" b="0" i="0" u="none" strike="noStrike" cap="none" spc="1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 Proprietary ©SignalFx 2019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15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5" r:id="rId2"/>
    <p:sldLayoutId id="2147483695" r:id="rId3"/>
    <p:sldLayoutId id="2147483696" r:id="rId4"/>
    <p:sldLayoutId id="2147483697" r:id="rId5"/>
    <p:sldLayoutId id="2147483667" r:id="rId6"/>
    <p:sldLayoutId id="2147483690" r:id="rId7"/>
    <p:sldLayoutId id="2147483670" r:id="rId8"/>
    <p:sldLayoutId id="2147483671" r:id="rId9"/>
    <p:sldLayoutId id="2147483681" r:id="rId10"/>
    <p:sldLayoutId id="2147483692" r:id="rId11"/>
    <p:sldLayoutId id="2147483683" r:id="rId12"/>
    <p:sldLayoutId id="2147483693" r:id="rId13"/>
    <p:sldLayoutId id="2147483701" r:id="rId14"/>
    <p:sldLayoutId id="2147483702" r:id="rId15"/>
    <p:sldLayoutId id="2147483686" r:id="rId16"/>
    <p:sldLayoutId id="2147483687" r:id="rId17"/>
    <p:sldLayoutId id="2147483698" r:id="rId18"/>
    <p:sldLayoutId id="2147483699" r:id="rId19"/>
    <p:sldLayoutId id="2147483688" r:id="rId20"/>
    <p:sldLayoutId id="2147483700" r:id="rId21"/>
  </p:sldLayoutIdLst>
  <p:transition spd="med"/>
  <p:hf sldNum="0" hdr="0" dt="0"/>
  <p:txStyles>
    <p:titleStyle>
      <a:lvl1pPr algn="ctr" eaLnBrk="1" hangingPunct="1">
        <a:lnSpc>
          <a:spcPct val="90000"/>
        </a:lnSpc>
        <a:defRPr lang="en-US" sz="2800" b="1" i="0" cap="all" spc="100" baseline="0" dirty="0">
          <a:solidFill>
            <a:srgbClr val="232836"/>
          </a:solidFill>
          <a:latin typeface="Arial" panose="020B0604020202020204" pitchFamily="34" charset="0"/>
          <a:ea typeface="Verdana" charset="0"/>
          <a:cs typeface="Arial" panose="020B0604020202020204" pitchFamily="34" charset="0"/>
          <a:sym typeface="Trebuchet MS"/>
        </a:defRPr>
      </a:lvl1pPr>
      <a:lvl2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2pPr>
      <a:lvl3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3pPr>
      <a:lvl4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4pPr>
      <a:lvl5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5pPr>
      <a:lvl6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6pPr>
      <a:lvl7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7pPr>
      <a:lvl8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8pPr>
      <a:lvl9pPr eaLnBrk="1" hangingPunct="1">
        <a:lnSpc>
          <a:spcPct val="90000"/>
        </a:lnSpc>
        <a:defRPr sz="3000" spc="300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9pPr>
    </p:titleStyle>
    <p:bodyStyle>
      <a:lvl1pPr marL="457200" indent="-457200" eaLnBrk="1" hangingPunct="1">
        <a:lnSpc>
          <a:spcPct val="90000"/>
        </a:lnSpc>
        <a:spcBef>
          <a:spcPts val="1000"/>
        </a:spcBef>
        <a:buSzPct val="100000"/>
        <a:buFont typeface="Arial" panose="020B0604020202020204" pitchFamily="34" charset="0"/>
        <a:buChar char="•"/>
        <a:defRPr sz="1400" b="0" i="0" spc="0">
          <a:solidFill>
            <a:schemeClr val="bg2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Trebuchet MS"/>
        </a:defRPr>
      </a:lvl1pPr>
      <a:lvl2pPr marL="914400" indent="-457200" eaLnBrk="1" hangingPunct="1">
        <a:lnSpc>
          <a:spcPct val="90000"/>
        </a:lnSpc>
        <a:spcBef>
          <a:spcPts val="1000"/>
        </a:spcBef>
        <a:buSzPct val="100000"/>
        <a:buFont typeface="Arial" panose="020B0604020202020204" pitchFamily="34" charset="0"/>
        <a:buChar char="•"/>
        <a:defRPr sz="1400" b="0" i="0" spc="0">
          <a:solidFill>
            <a:schemeClr val="bg2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Trebuchet MS"/>
        </a:defRPr>
      </a:lvl2pPr>
      <a:lvl3pPr marL="1371600" indent="-457200" eaLnBrk="1" hangingPunct="1">
        <a:lnSpc>
          <a:spcPct val="90000"/>
        </a:lnSpc>
        <a:spcBef>
          <a:spcPts val="1000"/>
        </a:spcBef>
        <a:buSzPct val="100000"/>
        <a:buFont typeface="Arial" panose="020B0604020202020204" pitchFamily="34" charset="0"/>
        <a:buChar char="•"/>
        <a:defRPr sz="1400" b="0" i="0" spc="0">
          <a:solidFill>
            <a:schemeClr val="bg2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Trebuchet MS"/>
        </a:defRPr>
      </a:lvl3pPr>
      <a:lvl4pPr marL="1828800" indent="-457200" eaLnBrk="1" hangingPunct="1">
        <a:lnSpc>
          <a:spcPct val="90000"/>
        </a:lnSpc>
        <a:spcBef>
          <a:spcPts val="1000"/>
        </a:spcBef>
        <a:buSzPct val="100000"/>
        <a:buFont typeface="Arial" panose="020B0604020202020204" pitchFamily="34" charset="0"/>
        <a:buChar char="•"/>
        <a:defRPr sz="1400" b="0" i="0" spc="0">
          <a:solidFill>
            <a:schemeClr val="bg2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Trebuchet MS"/>
        </a:defRPr>
      </a:lvl4pPr>
      <a:lvl5pPr marL="2286000" indent="-457200" eaLnBrk="1" hangingPunct="1">
        <a:lnSpc>
          <a:spcPct val="90000"/>
        </a:lnSpc>
        <a:spcBef>
          <a:spcPts val="1000"/>
        </a:spcBef>
        <a:buSzPct val="100000"/>
        <a:buFont typeface="Arial" panose="020B0604020202020204" pitchFamily="34" charset="0"/>
        <a:buChar char="•"/>
        <a:defRPr sz="1400" b="0" i="0" spc="0">
          <a:solidFill>
            <a:schemeClr val="bg2">
              <a:lumMod val="7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Trebuchet MS"/>
        </a:defRPr>
      </a:lvl5pPr>
      <a:lvl6pPr marL="2641600" indent="-355600" eaLnBrk="1" hangingPunct="1">
        <a:lnSpc>
          <a:spcPct val="90000"/>
        </a:lnSpc>
        <a:spcBef>
          <a:spcPts val="1000"/>
        </a:spcBef>
        <a:buSzPct val="100000"/>
        <a:buFont typeface="Arial"/>
        <a:buChar char="•"/>
        <a:defRPr sz="2800" i="1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6pPr>
      <a:lvl7pPr marL="3098800" indent="-355600" eaLnBrk="1" hangingPunct="1">
        <a:lnSpc>
          <a:spcPct val="90000"/>
        </a:lnSpc>
        <a:spcBef>
          <a:spcPts val="1000"/>
        </a:spcBef>
        <a:buSzPct val="100000"/>
        <a:buFont typeface="Arial"/>
        <a:buChar char="•"/>
        <a:defRPr sz="2800" i="1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7pPr>
      <a:lvl8pPr marL="3556000" indent="-355600" eaLnBrk="1" hangingPunct="1">
        <a:lnSpc>
          <a:spcPct val="90000"/>
        </a:lnSpc>
        <a:spcBef>
          <a:spcPts val="1000"/>
        </a:spcBef>
        <a:buSzPct val="100000"/>
        <a:buFont typeface="Arial"/>
        <a:buChar char="•"/>
        <a:defRPr sz="2800" i="1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8pPr>
      <a:lvl9pPr marL="4013200" indent="-355600" eaLnBrk="1" hangingPunct="1">
        <a:lnSpc>
          <a:spcPct val="90000"/>
        </a:lnSpc>
        <a:spcBef>
          <a:spcPts val="1000"/>
        </a:spcBef>
        <a:buSzPct val="100000"/>
        <a:buFont typeface="Arial"/>
        <a:buChar char="•"/>
        <a:defRPr sz="2800" i="1">
          <a:solidFill>
            <a:srgbClr val="797979"/>
          </a:solidFill>
          <a:latin typeface="Trebuchet MS"/>
          <a:ea typeface="Trebuchet MS"/>
          <a:cs typeface="Trebuchet MS"/>
          <a:sym typeface="Trebuchet MS"/>
        </a:defRPr>
      </a:lvl9pPr>
    </p:bodyStyle>
    <p:otherStyle>
      <a:lvl1pPr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1pPr>
      <a:lvl2pPr indent="4572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2pPr>
      <a:lvl3pPr indent="9144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3pPr>
      <a:lvl4pPr indent="13716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4pPr>
      <a:lvl5pPr indent="18288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5pPr>
      <a:lvl6pPr indent="22860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6pPr>
      <a:lvl7pPr indent="27432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7pPr>
      <a:lvl8pPr indent="32004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8pPr>
      <a:lvl9pPr indent="3657600" eaLnBrk="1" hangingPunct="1">
        <a:defRPr>
          <a:solidFill>
            <a:schemeClr val="tx1"/>
          </a:solid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849" y="1753466"/>
            <a:ext cx="10515600" cy="761134"/>
          </a:xfrm>
        </p:spPr>
        <p:txBody>
          <a:bodyPr/>
          <a:lstStyle/>
          <a:p>
            <a:r>
              <a:rPr lang="en-US" dirty="0"/>
              <a:t>Kickstarting a culture of observability and data-driven </a:t>
            </a:r>
            <a:r>
              <a:rPr lang="en-US" dirty="0" err="1"/>
              <a:t>devops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1849" y="3642618"/>
            <a:ext cx="5827713" cy="1265862"/>
          </a:xfrm>
        </p:spPr>
        <p:txBody>
          <a:bodyPr/>
          <a:lstStyle/>
          <a:p>
            <a:r>
              <a:rPr lang="en-US" dirty="0"/>
              <a:t>Dr. Rajesh Raman (</a:t>
            </a:r>
            <a:r>
              <a:rPr lang="en-US" dirty="0" err="1"/>
              <a:t>rajesh@signalfx.com</a:t>
            </a:r>
            <a:r>
              <a:rPr lang="en-US" dirty="0"/>
              <a:t>)</a:t>
            </a:r>
          </a:p>
          <a:p>
            <a:r>
              <a:rPr lang="en-US" dirty="0"/>
              <a:t>Chief Architect</a:t>
            </a:r>
          </a:p>
          <a:p>
            <a:r>
              <a:rPr lang="en-US" dirty="0" err="1"/>
              <a:t>SignalFx</a:t>
            </a:r>
            <a:r>
              <a:rPr lang="en-US" dirty="0"/>
              <a:t> Inc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June 12, 2019</a:t>
            </a:r>
          </a:p>
        </p:txBody>
      </p:sp>
    </p:spTree>
    <p:extLst>
      <p:ext uri="{BB962C8B-B14F-4D97-AF65-F5344CB8AC3E}">
        <p14:creationId xmlns:p14="http://schemas.microsoft.com/office/powerpoint/2010/main" val="160495414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948D9-E673-394D-AC7A-8E176AC2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THIS TALK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1108D-F150-1643-AD24-9E2BBA5579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observability is, and why you care</a:t>
            </a:r>
          </a:p>
          <a:p>
            <a:r>
              <a:rPr lang="en-US" dirty="0"/>
              <a:t>Observability in your team</a:t>
            </a:r>
          </a:p>
          <a:p>
            <a:pPr lvl="1"/>
            <a:r>
              <a:rPr lang="en-US" dirty="0"/>
              <a:t>Adopting an observability mindset</a:t>
            </a:r>
          </a:p>
          <a:p>
            <a:pPr lvl="1"/>
            <a:r>
              <a:rPr lang="en-US" dirty="0"/>
              <a:t>Tools and instrumentation</a:t>
            </a:r>
          </a:p>
          <a:p>
            <a:pPr lvl="1"/>
            <a:r>
              <a:rPr lang="en-US" dirty="0"/>
              <a:t>Using observability data</a:t>
            </a:r>
          </a:p>
          <a:p>
            <a:r>
              <a:rPr lang="en-US" dirty="0"/>
              <a:t>Spreading adoption in your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924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observability MATTERS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76" y="1200912"/>
            <a:ext cx="10694987" cy="4808001"/>
          </a:xfrm>
        </p:spPr>
        <p:txBody>
          <a:bodyPr/>
          <a:lstStyle/>
          <a:p>
            <a:pPr marL="0" indent="0" rtl="0" fontAlgn="base">
              <a:buNone/>
            </a:pPr>
            <a:r>
              <a:rPr lang="en-US" dirty="0"/>
              <a:t>Fundamental tension between personas:</a:t>
            </a:r>
          </a:p>
          <a:p>
            <a:pPr rtl="0" fontAlgn="base"/>
            <a:r>
              <a:rPr lang="en-US" dirty="0"/>
              <a:t>Developers: The job is to make changes</a:t>
            </a:r>
          </a:p>
          <a:p>
            <a:pPr rtl="0" fontAlgn="base"/>
            <a:r>
              <a:rPr lang="en-US" dirty="0"/>
              <a:t>Operators: Change is the enemy of stability</a:t>
            </a:r>
          </a:p>
          <a:p>
            <a:pPr marL="0" indent="0" rtl="0">
              <a:buNone/>
            </a:pPr>
            <a:endParaRPr lang="en-US" dirty="0"/>
          </a:p>
          <a:p>
            <a:pPr marL="0" indent="0" rtl="0">
              <a:buNone/>
            </a:pPr>
            <a:r>
              <a:rPr lang="en-US" dirty="0"/>
              <a:t>Bottom-line:</a:t>
            </a:r>
          </a:p>
          <a:p>
            <a:pPr rtl="0" fontAlgn="base"/>
            <a:r>
              <a:rPr lang="en-US" dirty="0"/>
              <a:t>The environment is constantly changing:</a:t>
            </a:r>
          </a:p>
          <a:p>
            <a:pPr lvl="1" rtl="0" fontAlgn="base"/>
            <a:r>
              <a:rPr lang="en-US" dirty="0"/>
              <a:t>Code, Configuration, Workload, Libraries, Kernels, etc.</a:t>
            </a:r>
          </a:p>
          <a:p>
            <a:pPr rtl="0" fontAlgn="base"/>
            <a:r>
              <a:rPr lang="en-US" dirty="0"/>
              <a:t>Systems fail in innumerable, unpredictable and exotic ways</a:t>
            </a:r>
          </a:p>
          <a:p>
            <a:pPr rtl="0" fontAlgn="base"/>
            <a:r>
              <a:rPr lang="en-US" dirty="0"/>
              <a:t>Failure is not an option - it is inevitable</a:t>
            </a:r>
          </a:p>
          <a:p>
            <a:pPr marL="0" indent="0" rtl="0" fontAlgn="base">
              <a:buNone/>
            </a:pPr>
            <a:endParaRPr lang="en-US" dirty="0"/>
          </a:p>
          <a:p>
            <a:pPr marL="0" indent="0" rtl="0" fontAlgn="base">
              <a:buNone/>
            </a:pPr>
            <a:r>
              <a:rPr lang="en-US" sz="2800" dirty="0"/>
              <a:t>Observability lets you handle/manage change and move forward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07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vs OBSERVABILITY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 fontAlgn="base"/>
            <a:r>
              <a:rPr lang="en-US" sz="2400" dirty="0"/>
              <a:t>Monitoring: Is it working?</a:t>
            </a:r>
          </a:p>
          <a:p>
            <a:pPr lvl="1" rtl="0" fontAlgn="base"/>
            <a:r>
              <a:rPr lang="en-US" dirty="0"/>
              <a:t>Detect </a:t>
            </a:r>
            <a:r>
              <a:rPr lang="en-US" b="1" dirty="0"/>
              <a:t>problems</a:t>
            </a:r>
            <a:r>
              <a:rPr lang="en-US" dirty="0"/>
              <a:t> affecting your customers</a:t>
            </a:r>
          </a:p>
          <a:p>
            <a:pPr lvl="1" rtl="0" fontAlgn="base"/>
            <a:r>
              <a:rPr lang="en-US" dirty="0"/>
              <a:t>Black-box (e.g., health check) vs white-box monitoring (e.g., based on service metrics)</a:t>
            </a:r>
          </a:p>
          <a:p>
            <a:pPr lvl="1" rtl="0" fontAlgn="base"/>
            <a:r>
              <a:rPr lang="en-US" dirty="0"/>
              <a:t>Fundamentally </a:t>
            </a:r>
            <a:r>
              <a:rPr lang="en-US" b="1" dirty="0"/>
              <a:t>reactive</a:t>
            </a:r>
            <a:r>
              <a:rPr lang="en-US" dirty="0"/>
              <a:t> in nature</a:t>
            </a:r>
          </a:p>
          <a:p>
            <a:pPr marL="515937" lvl="1" indent="0" rtl="0" fontAlgn="base">
              <a:buNone/>
            </a:pPr>
            <a:endParaRPr lang="en-US" dirty="0"/>
          </a:p>
          <a:p>
            <a:pPr rtl="0" fontAlgn="base"/>
            <a:r>
              <a:rPr lang="en-US" sz="2400" dirty="0"/>
              <a:t>Observability: What/how is it doing?</a:t>
            </a:r>
            <a:endParaRPr lang="en-US" sz="1800" dirty="0"/>
          </a:p>
          <a:p>
            <a:pPr lvl="1" rtl="0" fontAlgn="base"/>
            <a:r>
              <a:rPr lang="en-US" dirty="0"/>
              <a:t>Improve </a:t>
            </a:r>
            <a:r>
              <a:rPr lang="en-US" b="1" dirty="0"/>
              <a:t>insight</a:t>
            </a:r>
            <a:r>
              <a:rPr lang="en-US" dirty="0"/>
              <a:t> into complex systems</a:t>
            </a:r>
          </a:p>
          <a:p>
            <a:pPr lvl="1" rtl="0" fontAlgn="base"/>
            <a:r>
              <a:rPr lang="en-US" dirty="0"/>
              <a:t>Enhance </a:t>
            </a:r>
            <a:r>
              <a:rPr lang="en-US" b="1" dirty="0"/>
              <a:t>understanding</a:t>
            </a:r>
            <a:r>
              <a:rPr lang="en-US" dirty="0"/>
              <a:t> of changes</a:t>
            </a:r>
          </a:p>
          <a:p>
            <a:pPr lvl="1" rtl="0" fontAlgn="base"/>
            <a:r>
              <a:rPr lang="en-US" dirty="0"/>
              <a:t>Visibility into </a:t>
            </a:r>
            <a:r>
              <a:rPr lang="en-US" b="1" dirty="0"/>
              <a:t>internal</a:t>
            </a:r>
            <a:r>
              <a:rPr lang="en-US" dirty="0"/>
              <a:t> state</a:t>
            </a:r>
          </a:p>
          <a:p>
            <a:pPr lvl="1" rtl="0" fontAlgn="base"/>
            <a:r>
              <a:rPr lang="en-US" dirty="0"/>
              <a:t>Many </a:t>
            </a:r>
            <a:r>
              <a:rPr lang="en-US" b="1" dirty="0"/>
              <a:t>proactive</a:t>
            </a:r>
            <a:r>
              <a:rPr lang="en-US" dirty="0"/>
              <a:t> interactions</a:t>
            </a:r>
          </a:p>
        </p:txBody>
      </p:sp>
    </p:spTree>
    <p:extLst>
      <p:ext uri="{BB962C8B-B14F-4D97-AF65-F5344CB8AC3E}">
        <p14:creationId xmlns:p14="http://schemas.microsoft.com/office/powerpoint/2010/main" val="909044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 IN YOUR ORGANIZATION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 fontAlgn="base"/>
            <a:r>
              <a:rPr lang="en-US" dirty="0"/>
              <a:t>Observability is a </a:t>
            </a:r>
            <a:r>
              <a:rPr lang="en-US" b="1" dirty="0"/>
              <a:t>methodology</a:t>
            </a:r>
            <a:r>
              <a:rPr lang="en-US" dirty="0"/>
              <a:t> that needs to be practiced</a:t>
            </a:r>
          </a:p>
          <a:p>
            <a:pPr lvl="1" rtl="0" fontAlgn="base"/>
            <a:r>
              <a:rPr lang="en-US" dirty="0"/>
              <a:t>People tend to unfortunately focus on tools</a:t>
            </a:r>
          </a:p>
          <a:p>
            <a:pPr rtl="0" fontAlgn="base"/>
            <a:r>
              <a:rPr lang="en-US" dirty="0"/>
              <a:t>Observability is not a </a:t>
            </a:r>
            <a:r>
              <a:rPr lang="en-US" dirty="0" err="1"/>
              <a:t>boolean</a:t>
            </a:r>
            <a:r>
              <a:rPr lang="en-US" dirty="0"/>
              <a:t> state</a:t>
            </a:r>
          </a:p>
          <a:p>
            <a:pPr rtl="0" fontAlgn="base"/>
            <a:r>
              <a:rPr lang="en-US" dirty="0"/>
              <a:t>Observability is a team sport</a:t>
            </a:r>
          </a:p>
          <a:p>
            <a:pPr lvl="1" rtl="0" fontAlgn="base"/>
            <a:r>
              <a:rPr lang="en-US" dirty="0"/>
              <a:t>Uneven participation leads to blind spots</a:t>
            </a:r>
          </a:p>
          <a:p>
            <a:pPr lvl="1" rtl="0" fontAlgn="base"/>
            <a:r>
              <a:rPr lang="en-US" dirty="0"/>
              <a:t>Most effective when practiced organization-wide</a:t>
            </a:r>
          </a:p>
          <a:p>
            <a:pPr rtl="0" fontAlgn="base"/>
            <a:r>
              <a:rPr lang="en-US" dirty="0"/>
              <a:t>Adoption of observability practices </a:t>
            </a:r>
            <a:r>
              <a:rPr lang="en-US" b="1" dirty="0"/>
              <a:t>cannot</a:t>
            </a:r>
            <a:r>
              <a:rPr lang="en-US" dirty="0"/>
              <a:t> be decreed from above</a:t>
            </a:r>
          </a:p>
          <a:p>
            <a:pPr lvl="1" rtl="0" fontAlgn="base"/>
            <a:r>
              <a:rPr lang="en-US" dirty="0"/>
              <a:t>… but the organization can centrally </a:t>
            </a:r>
            <a:r>
              <a:rPr lang="en-US" b="1" dirty="0"/>
              <a:t>enable</a:t>
            </a:r>
            <a:r>
              <a:rPr lang="en-US" dirty="0"/>
              <a:t> teams to adopt observability</a:t>
            </a:r>
          </a:p>
          <a:p>
            <a:pPr lvl="1" rtl="0"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6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 IN YOUR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76" y="1200912"/>
            <a:ext cx="10694987" cy="5147335"/>
          </a:xfrm>
        </p:spPr>
        <p:txBody>
          <a:bodyPr/>
          <a:lstStyle/>
          <a:p>
            <a:pPr marL="0" indent="0" rtl="0" fontAlgn="base">
              <a:buNone/>
            </a:pPr>
            <a:r>
              <a:rPr lang="en-US" dirty="0"/>
              <a:t>Observability and scrum have </a:t>
            </a:r>
            <a:r>
              <a:rPr lang="en-US" b="1" dirty="0"/>
              <a:t>many</a:t>
            </a:r>
            <a:r>
              <a:rPr lang="en-US" dirty="0"/>
              <a:t> things in common.</a:t>
            </a:r>
          </a:p>
          <a:p>
            <a:pPr rtl="0" fontAlgn="base"/>
            <a:endParaRPr lang="en-US" dirty="0"/>
          </a:p>
          <a:p>
            <a:pPr rtl="0" fontAlgn="base"/>
            <a:r>
              <a:rPr lang="en-US" dirty="0"/>
              <a:t>Like scrum-based development, observability is a “team sized” activity</a:t>
            </a:r>
          </a:p>
          <a:p>
            <a:pPr lvl="1" rtl="0" fontAlgn="base"/>
            <a:r>
              <a:rPr lang="en-US" dirty="0"/>
              <a:t>A team is the right-sized unit to exercise the practice</a:t>
            </a:r>
          </a:p>
          <a:p>
            <a:pPr lvl="1" rtl="0" fontAlgn="base"/>
            <a:r>
              <a:rPr lang="en-US" dirty="0"/>
              <a:t>Requires the whole team to participate</a:t>
            </a:r>
          </a:p>
          <a:p>
            <a:pPr rtl="0" fontAlgn="base"/>
            <a:r>
              <a:rPr lang="en-US" dirty="0"/>
              <a:t>Appears to add process and overhead…</a:t>
            </a:r>
          </a:p>
          <a:p>
            <a:pPr lvl="1" rtl="0" fontAlgn="base"/>
            <a:r>
              <a:rPr lang="en-US" dirty="0"/>
              <a:t>… but actually </a:t>
            </a:r>
            <a:r>
              <a:rPr lang="en-US" b="1" dirty="0"/>
              <a:t>increases</a:t>
            </a:r>
            <a:r>
              <a:rPr lang="en-US" dirty="0"/>
              <a:t> speed, efficiency and confidence</a:t>
            </a:r>
          </a:p>
          <a:p>
            <a:pPr rtl="0" fontAlgn="base"/>
            <a:r>
              <a:rPr lang="en-US" dirty="0"/>
              <a:t>Shares many of scrum’s values</a:t>
            </a:r>
          </a:p>
          <a:p>
            <a:pPr lvl="1" rtl="0" fontAlgn="base"/>
            <a:r>
              <a:rPr lang="en-US" dirty="0"/>
              <a:t>Scrum values: Focus, Openness, Respect, Courage, Commitment</a:t>
            </a:r>
          </a:p>
          <a:p>
            <a:pPr rtl="0" fontAlgn="base"/>
            <a:endParaRPr lang="en-US" dirty="0"/>
          </a:p>
          <a:p>
            <a:pPr marL="0" indent="0" rtl="0" fontAlgn="base">
              <a:buNone/>
            </a:pPr>
            <a:r>
              <a:rPr lang="en-US" dirty="0"/>
              <a:t>But let’s add </a:t>
            </a:r>
            <a:r>
              <a:rPr lang="en-US" b="1" dirty="0"/>
              <a:t>responsibility!</a:t>
            </a:r>
          </a:p>
        </p:txBody>
      </p:sp>
    </p:spTree>
    <p:extLst>
      <p:ext uri="{BB962C8B-B14F-4D97-AF65-F5344CB8AC3E}">
        <p14:creationId xmlns:p14="http://schemas.microsoft.com/office/powerpoint/2010/main" val="34442137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76" y="1200912"/>
            <a:ext cx="10694987" cy="4683521"/>
          </a:xfrm>
        </p:spPr>
        <p:txBody>
          <a:bodyPr/>
          <a:lstStyle/>
          <a:p>
            <a:pPr rtl="0" fontAlgn="base"/>
            <a:r>
              <a:rPr lang="en-US" dirty="0"/>
              <a:t>Your simple code modification can cause an outage two months from now</a:t>
            </a:r>
          </a:p>
          <a:p>
            <a:pPr rtl="0" fontAlgn="base"/>
            <a:r>
              <a:rPr lang="en-US" dirty="0"/>
              <a:t>You might not be the one who gets paged</a:t>
            </a:r>
          </a:p>
          <a:p>
            <a:pPr rtl="0" fontAlgn="base"/>
            <a:r>
              <a:rPr lang="en-US" dirty="0"/>
              <a:t>Put yourself in the shoes of your teammate who gets woken up at 3 a.m.</a:t>
            </a:r>
          </a:p>
          <a:p>
            <a:pPr lvl="1" rtl="0" fontAlgn="base"/>
            <a:r>
              <a:rPr lang="en-US" dirty="0"/>
              <a:t>They might not be a domain expert on your subsystem</a:t>
            </a:r>
          </a:p>
          <a:p>
            <a:pPr lvl="1" rtl="0" fontAlgn="base"/>
            <a:r>
              <a:rPr lang="en-US" dirty="0"/>
              <a:t>What context should be provided to understand how your subsystem is operating?</a:t>
            </a:r>
          </a:p>
          <a:p>
            <a:pPr marL="0" indent="0" rtl="0" fontAlgn="base">
              <a:buNone/>
            </a:pPr>
            <a:endParaRPr lang="en-US" dirty="0"/>
          </a:p>
          <a:p>
            <a:pPr marL="0" indent="0" rtl="0" fontAlgn="base">
              <a:buNone/>
            </a:pPr>
            <a:r>
              <a:rPr lang="en-US" dirty="0"/>
              <a:t>Observability is </a:t>
            </a:r>
            <a:r>
              <a:rPr lang="en-US" b="1" dirty="0"/>
              <a:t>required</a:t>
            </a:r>
            <a:r>
              <a:rPr lang="en-US" dirty="0"/>
              <a:t> to develop and deploy software </a:t>
            </a:r>
            <a:r>
              <a:rPr lang="en-US" b="1" dirty="0"/>
              <a:t>responsibly</a:t>
            </a:r>
            <a:endParaRPr lang="en-US" dirty="0"/>
          </a:p>
          <a:p>
            <a:pPr rtl="0" fontAlgn="base"/>
            <a:r>
              <a:rPr lang="en-US" dirty="0"/>
              <a:t>Breakages cost money, stress and aggravation</a:t>
            </a:r>
          </a:p>
          <a:p>
            <a:pPr rtl="0" fontAlgn="base"/>
            <a:r>
              <a:rPr lang="en-US" dirty="0"/>
              <a:t>Need to mitigate </a:t>
            </a:r>
            <a:r>
              <a:rPr lang="en-US" b="1" dirty="0"/>
              <a:t>risks</a:t>
            </a:r>
            <a:r>
              <a:rPr lang="en-US" dirty="0"/>
              <a:t> when operating and modifying the system</a:t>
            </a:r>
          </a:p>
          <a:p>
            <a:pPr lvl="1" rtl="0" fontAlgn="base"/>
            <a:r>
              <a:rPr lang="en-US" dirty="0"/>
              <a:t>ROAM process: Resolved, Owned, Accepted, </a:t>
            </a:r>
            <a:r>
              <a:rPr lang="en-US" b="1" dirty="0"/>
              <a:t>Mitigated</a:t>
            </a:r>
          </a:p>
          <a:p>
            <a:pPr rtl="0" fontAlgn="base"/>
            <a:r>
              <a:rPr lang="en-US" dirty="0"/>
              <a:t>Ensure </a:t>
            </a:r>
            <a:r>
              <a:rPr lang="en-US" b="1" dirty="0"/>
              <a:t>respect</a:t>
            </a:r>
            <a:r>
              <a:rPr lang="en-US" dirty="0"/>
              <a:t> and </a:t>
            </a:r>
            <a:r>
              <a:rPr lang="en-US" b="1" dirty="0"/>
              <a:t>empathy</a:t>
            </a:r>
            <a:r>
              <a:rPr lang="en-US" dirty="0"/>
              <a:t> for your fellow on-callers</a:t>
            </a:r>
          </a:p>
        </p:txBody>
      </p:sp>
    </p:spTree>
    <p:extLst>
      <p:ext uri="{BB962C8B-B14F-4D97-AF65-F5344CB8AC3E}">
        <p14:creationId xmlns:p14="http://schemas.microsoft.com/office/powerpoint/2010/main" val="4183095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BEEA7F-1FE6-3646-A216-99ACC1007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135" y="766273"/>
            <a:ext cx="8776347" cy="53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61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WITH AN OBSERVABILITY MINDSET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750229"/>
            <a:ext cx="10694987" cy="5229152"/>
          </a:xfrm>
        </p:spPr>
        <p:txBody>
          <a:bodyPr/>
          <a:lstStyle/>
          <a:p>
            <a:pPr rtl="0" fontAlgn="base"/>
            <a:r>
              <a:rPr lang="en-US" dirty="0"/>
              <a:t>Don’t launch to a </a:t>
            </a:r>
            <a:r>
              <a:rPr lang="en-US" dirty="0" err="1"/>
              <a:t>boolean</a:t>
            </a:r>
            <a:r>
              <a:rPr lang="en-US" dirty="0"/>
              <a:t> – launch to a metric</a:t>
            </a:r>
          </a:p>
          <a:p>
            <a:pPr lvl="1" rtl="0" fontAlgn="base"/>
            <a:r>
              <a:rPr lang="en-US" dirty="0"/>
              <a:t>Measure what you aim to fix or improve</a:t>
            </a:r>
          </a:p>
          <a:p>
            <a:pPr lvl="1" rtl="0" fontAlgn="base"/>
            <a:r>
              <a:rPr lang="en-US" dirty="0"/>
              <a:t>Deploy the measurement </a:t>
            </a:r>
            <a:r>
              <a:rPr lang="en-US" b="1" dirty="0"/>
              <a:t>before</a:t>
            </a:r>
            <a:r>
              <a:rPr lang="en-US" dirty="0"/>
              <a:t> you work on your feature</a:t>
            </a:r>
          </a:p>
          <a:p>
            <a:pPr lvl="1" rtl="0" fontAlgn="base"/>
            <a:r>
              <a:rPr lang="en-US" dirty="0"/>
              <a:t>Track the metric to demonstrate value</a:t>
            </a:r>
          </a:p>
          <a:p>
            <a:pPr marL="0" indent="0" rtl="0" fontAlgn="base">
              <a:buNone/>
            </a:pPr>
            <a:endParaRPr lang="en-US" dirty="0"/>
          </a:p>
          <a:p>
            <a:pPr rtl="0" fontAlgn="base"/>
            <a:r>
              <a:rPr lang="en-US" dirty="0"/>
              <a:t>What’s in your “Definition of Done”?</a:t>
            </a:r>
          </a:p>
          <a:p>
            <a:pPr lvl="1" rtl="0" fontAlgn="base"/>
            <a:r>
              <a:rPr lang="en-US" dirty="0"/>
              <a:t>Code is documented?</a:t>
            </a:r>
          </a:p>
          <a:p>
            <a:pPr lvl="1" rtl="0" fontAlgn="base"/>
            <a:r>
              <a:rPr lang="en-US" dirty="0"/>
              <a:t>Code is tested?</a:t>
            </a:r>
          </a:p>
          <a:p>
            <a:pPr lvl="1" rtl="0" fontAlgn="base"/>
            <a:r>
              <a:rPr lang="en-US" b="1" dirty="0"/>
              <a:t>Include</a:t>
            </a:r>
            <a:r>
              <a:rPr lang="en-US" dirty="0"/>
              <a:t>:</a:t>
            </a:r>
          </a:p>
          <a:p>
            <a:pPr lvl="2" rtl="0" fontAlgn="base"/>
            <a:r>
              <a:rPr lang="en-US" dirty="0"/>
              <a:t>Code is instrumented</a:t>
            </a:r>
          </a:p>
          <a:p>
            <a:pPr lvl="2" rtl="0" fontAlgn="base"/>
            <a:r>
              <a:rPr lang="en-US" dirty="0"/>
              <a:t>Charts/alerts created</a:t>
            </a:r>
          </a:p>
          <a:p>
            <a:pPr lvl="2" rtl="0" fontAlgn="base"/>
            <a:r>
              <a:rPr lang="en-US" dirty="0"/>
              <a:t>Runbooks updated</a:t>
            </a:r>
          </a:p>
          <a:p>
            <a:pPr lvl="1" rtl="0" fontAlgn="base"/>
            <a:r>
              <a:rPr lang="en-US" dirty="0"/>
              <a:t>What would you need to understand what your system is doing, and debug it at 3 a.m.?</a:t>
            </a:r>
          </a:p>
        </p:txBody>
      </p:sp>
    </p:spTree>
    <p:extLst>
      <p:ext uri="{BB962C8B-B14F-4D97-AF65-F5344CB8AC3E}">
        <p14:creationId xmlns:p14="http://schemas.microsoft.com/office/powerpoint/2010/main" val="1792586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YOU INSTRUMENT?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7"/>
            <a:ext cx="10694987" cy="4295868"/>
          </a:xfrm>
        </p:spPr>
        <p:txBody>
          <a:bodyPr/>
          <a:lstStyle/>
          <a:p>
            <a:pPr rtl="0" fontAlgn="base"/>
            <a:r>
              <a:rPr lang="en-US" sz="2400" dirty="0"/>
              <a:t>Different mechanisms for getting information from systems</a:t>
            </a:r>
          </a:p>
          <a:p>
            <a:pPr lvl="1" rtl="0" fontAlgn="base"/>
            <a:r>
              <a:rPr lang="en-US" dirty="0"/>
              <a:t>Traces</a:t>
            </a:r>
          </a:p>
          <a:p>
            <a:pPr lvl="1" rtl="0" fontAlgn="base"/>
            <a:r>
              <a:rPr lang="en-US" dirty="0"/>
              <a:t>Metrics</a:t>
            </a:r>
          </a:p>
          <a:p>
            <a:pPr lvl="1" rtl="0" fontAlgn="base"/>
            <a:r>
              <a:rPr lang="en-US" dirty="0"/>
              <a:t>Logs</a:t>
            </a:r>
          </a:p>
          <a:p>
            <a:pPr rtl="0" fontAlgn="base"/>
            <a:r>
              <a:rPr lang="en-US" sz="2400" dirty="0"/>
              <a:t>Largely complementary, but each is capable of standing alone</a:t>
            </a:r>
          </a:p>
          <a:p>
            <a:pPr rtl="0" fontAlgn="base"/>
            <a:r>
              <a:rPr lang="en-US" sz="2400" dirty="0"/>
              <a:t>Different capabilities, levels of complexity, use cases</a:t>
            </a:r>
          </a:p>
          <a:p>
            <a:pPr rtl="0" fontAlgn="base"/>
            <a:r>
              <a:rPr lang="en-US" sz="2400" dirty="0"/>
              <a:t>If you’re just getting started:</a:t>
            </a:r>
          </a:p>
          <a:p>
            <a:pPr lvl="1" rtl="0" fontAlgn="base"/>
            <a:r>
              <a:rPr lang="en-US" dirty="0"/>
              <a:t>Don’t sweat it: anything is better than nothing</a:t>
            </a:r>
          </a:p>
          <a:p>
            <a:pPr lvl="1" rtl="0" fontAlgn="base"/>
            <a:r>
              <a:rPr lang="en-US" dirty="0"/>
              <a:t>Consolidating in one method is better than peanut-buttering</a:t>
            </a:r>
          </a:p>
          <a:p>
            <a:pPr lvl="1" rtl="0" fontAlgn="base"/>
            <a:r>
              <a:rPr lang="en-US" dirty="0"/>
              <a:t>If you are able to choose, pick </a:t>
            </a:r>
            <a:r>
              <a:rPr lang="en-US" b="1" dirty="0"/>
              <a:t>tracing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04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MONITOR: KPI’s AND SLX’s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6"/>
            <a:ext cx="10694987" cy="5183945"/>
          </a:xfrm>
        </p:spPr>
        <p:txBody>
          <a:bodyPr/>
          <a:lstStyle/>
          <a:p>
            <a:pPr marL="0" indent="0" rtl="0">
              <a:buNone/>
            </a:pPr>
            <a:r>
              <a:rPr lang="en-US" sz="2400" dirty="0"/>
              <a:t>Monitoring should alert on customer-visible symptoms</a:t>
            </a:r>
            <a:endParaRPr lang="en-US" dirty="0"/>
          </a:p>
          <a:p>
            <a:pPr rtl="0" fontAlgn="base"/>
            <a:r>
              <a:rPr lang="en-US" sz="2400" dirty="0"/>
              <a:t>KPI: Key Performance Indicator</a:t>
            </a:r>
          </a:p>
          <a:p>
            <a:pPr lvl="1" rtl="0" fontAlgn="base"/>
            <a:r>
              <a:rPr lang="en-US" dirty="0"/>
              <a:t>Conveys health/status, performance, usage, etc.</a:t>
            </a:r>
          </a:p>
          <a:p>
            <a:pPr lvl="1" rtl="0" fontAlgn="base"/>
            <a:r>
              <a:rPr lang="en-US" dirty="0"/>
              <a:t>KPIs may change if system implementation or architecture changes</a:t>
            </a:r>
          </a:p>
          <a:p>
            <a:pPr rtl="0" fontAlgn="base"/>
            <a:r>
              <a:rPr lang="en-US" sz="2400" dirty="0"/>
              <a:t>SLI: Service Level Indicator</a:t>
            </a:r>
          </a:p>
          <a:p>
            <a:pPr lvl="1" rtl="0" fontAlgn="base"/>
            <a:r>
              <a:rPr lang="en-US" dirty="0"/>
              <a:t>Measurement of your user’s expectations, perhaps derived from several signals</a:t>
            </a:r>
          </a:p>
          <a:p>
            <a:pPr lvl="1" rtl="0" fontAlgn="base"/>
            <a:r>
              <a:rPr lang="en-US" dirty="0"/>
              <a:t>SLIs should not change unless user needs change</a:t>
            </a:r>
          </a:p>
          <a:p>
            <a:pPr rtl="0" fontAlgn="base"/>
            <a:r>
              <a:rPr lang="en-US" sz="2400" dirty="0"/>
              <a:t>SLO: Service Level Objective</a:t>
            </a:r>
          </a:p>
          <a:p>
            <a:pPr lvl="1" rtl="0" fontAlgn="base"/>
            <a:r>
              <a:rPr lang="en-US" dirty="0"/>
              <a:t>An SLI with tolerance thresholds that denote acceptable levels of service</a:t>
            </a:r>
          </a:p>
          <a:p>
            <a:pPr rtl="0" fontAlgn="base"/>
            <a:r>
              <a:rPr lang="en-US" sz="2400" dirty="0"/>
              <a:t>SLA: Service Level Agreements</a:t>
            </a:r>
          </a:p>
          <a:p>
            <a:pPr lvl="1" rtl="0" fontAlgn="base"/>
            <a:r>
              <a:rPr lang="en-US" dirty="0"/>
              <a:t>Contract with your customers</a:t>
            </a:r>
          </a:p>
          <a:p>
            <a:pPr lvl="1" rtl="0" fontAlgn="base"/>
            <a:r>
              <a:rPr lang="en-US" dirty="0"/>
              <a:t>Not your business, unless you are a lawyer</a:t>
            </a:r>
          </a:p>
          <a:p>
            <a:pPr rtl="0"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01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history 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Origin of DevOps per Wikipedia</a:t>
            </a:r>
          </a:p>
          <a:p>
            <a:pPr marL="0" indent="0">
              <a:buNone/>
            </a:pPr>
            <a:endParaRPr lang="en-US" dirty="0"/>
          </a:p>
          <a:p>
            <a:pPr rtl="0" fontAlgn="base"/>
            <a:r>
              <a:rPr lang="en-US" dirty="0"/>
              <a:t>2007/2008 - </a:t>
            </a:r>
            <a:r>
              <a:rPr lang="en-US" sz="2400" dirty="0"/>
              <a:t>Agile Infrastructure - Patrick Dubois and Andrew Clay Shafer </a:t>
            </a:r>
          </a:p>
          <a:p>
            <a:pPr lvl="1" rtl="0" fontAlgn="base"/>
            <a:r>
              <a:rPr lang="en-US" dirty="0"/>
              <a:t>Frustration over separation and lack of cohesion between application methods and infrastructure methods</a:t>
            </a:r>
          </a:p>
          <a:p>
            <a:pPr marL="515937" lvl="1" indent="0" rtl="0" fontAlgn="base">
              <a:buNone/>
            </a:pPr>
            <a:endParaRPr lang="en-US" dirty="0"/>
          </a:p>
          <a:p>
            <a:pPr rtl="0" fontAlgn="base"/>
            <a:r>
              <a:rPr lang="en-US" sz="2400" dirty="0"/>
              <a:t>2009 - “10+ Deploys per Day: Dev and Ops Cooperation at Flickr” by John </a:t>
            </a:r>
            <a:r>
              <a:rPr lang="en-US" sz="2400" dirty="0" err="1"/>
              <a:t>Allspaw</a:t>
            </a:r>
            <a:r>
              <a:rPr lang="en-US" sz="2400" dirty="0"/>
              <a:t> and Paul Hammond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rtl="0" fontAlgn="base"/>
            <a:r>
              <a:rPr lang="en-US" sz="2400" dirty="0"/>
              <a:t>2009 - First </a:t>
            </a:r>
            <a:r>
              <a:rPr lang="en-US" sz="2400" dirty="0" err="1"/>
              <a:t>Devopsdays</a:t>
            </a:r>
            <a:r>
              <a:rPr lang="en-US" sz="2400" dirty="0"/>
              <a:t>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24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TRACES: TRANSACTION ORIENTED OBSERVABILITY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6" y="964607"/>
            <a:ext cx="4912464" cy="5236496"/>
          </a:xfrm>
        </p:spPr>
        <p:txBody>
          <a:bodyPr/>
          <a:lstStyle/>
          <a:p>
            <a:pPr rtl="0" fontAlgn="base"/>
            <a:r>
              <a:rPr lang="en-US" sz="2400" dirty="0"/>
              <a:t>Traces capture transaction flow through components/systems</a:t>
            </a:r>
          </a:p>
          <a:p>
            <a:pPr rtl="0" fontAlgn="base"/>
            <a:r>
              <a:rPr lang="en-US" sz="2400" dirty="0"/>
              <a:t>Rich metadata includes service names, operations, arguments</a:t>
            </a:r>
          </a:p>
          <a:p>
            <a:pPr rtl="0" fontAlgn="base"/>
            <a:r>
              <a:rPr lang="en-US" sz="2400" dirty="0"/>
              <a:t>Helps quickly localize problems</a:t>
            </a:r>
          </a:p>
          <a:p>
            <a:pPr rtl="0" fontAlgn="base"/>
            <a:r>
              <a:rPr lang="en-US" sz="2400" dirty="0"/>
              <a:t>RED metrics:</a:t>
            </a:r>
          </a:p>
          <a:p>
            <a:pPr lvl="1" rtl="0" fontAlgn="base"/>
            <a:r>
              <a:rPr lang="en-US" dirty="0"/>
              <a:t>Requests</a:t>
            </a:r>
          </a:p>
          <a:p>
            <a:pPr lvl="1" rtl="0" fontAlgn="base"/>
            <a:r>
              <a:rPr lang="en-US" dirty="0"/>
              <a:t>Errors</a:t>
            </a:r>
          </a:p>
          <a:p>
            <a:pPr lvl="1" rtl="0" fontAlgn="base"/>
            <a:r>
              <a:rPr lang="en-US" dirty="0"/>
              <a:t>Durations</a:t>
            </a:r>
          </a:p>
          <a:p>
            <a:pPr rtl="0" fontAlgn="base"/>
            <a:r>
              <a:rPr lang="en-US" sz="2400" dirty="0"/>
              <a:t>Need custom instrumentation code</a:t>
            </a:r>
          </a:p>
          <a:p>
            <a:pPr lvl="1" rtl="0" fontAlgn="base"/>
            <a:r>
              <a:rPr lang="en-US" dirty="0"/>
              <a:t>Capture relevant operations</a:t>
            </a:r>
          </a:p>
          <a:p>
            <a:pPr lvl="1" rtl="0" fontAlgn="base"/>
            <a:r>
              <a:rPr lang="en-US" dirty="0"/>
              <a:t>Propagate context to downstream systems</a:t>
            </a:r>
          </a:p>
          <a:p>
            <a:pPr rtl="0" fontAlgn="base"/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12B4BD-5C69-9540-9631-D613787D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821" y="1393977"/>
            <a:ext cx="6229341" cy="315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30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METRICS: WORK AND RESOURCE ORIENTED OBSERVABILITY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6" y="964607"/>
            <a:ext cx="4830744" cy="4668750"/>
          </a:xfrm>
        </p:spPr>
        <p:txBody>
          <a:bodyPr/>
          <a:lstStyle/>
          <a:p>
            <a:pPr rtl="0" fontAlgn="base"/>
            <a:r>
              <a:rPr lang="en-US" sz="2400" dirty="0"/>
              <a:t>Compact, precise, ubiquitous</a:t>
            </a:r>
          </a:p>
          <a:p>
            <a:pPr rtl="0" fontAlgn="base"/>
            <a:r>
              <a:rPr lang="en-US" sz="2400" dirty="0"/>
              <a:t>Naturally amenable to visualization, analytics, etc.</a:t>
            </a:r>
          </a:p>
          <a:p>
            <a:pPr rtl="0" fontAlgn="base"/>
            <a:r>
              <a:rPr lang="en-US" sz="2400" dirty="0"/>
              <a:t>Work metrics:</a:t>
            </a:r>
          </a:p>
          <a:p>
            <a:pPr lvl="1" rtl="0" fontAlgn="base"/>
            <a:r>
              <a:rPr lang="en-US" dirty="0"/>
              <a:t>Throughput, number of widgets, etc.</a:t>
            </a:r>
          </a:p>
          <a:p>
            <a:pPr rtl="0" fontAlgn="base"/>
            <a:r>
              <a:rPr lang="en-US" sz="2400" dirty="0"/>
              <a:t>Resource metrics: USE</a:t>
            </a:r>
          </a:p>
          <a:p>
            <a:pPr lvl="1" rtl="0" fontAlgn="base"/>
            <a:r>
              <a:rPr lang="en-US" dirty="0"/>
              <a:t>Utilization</a:t>
            </a:r>
          </a:p>
          <a:p>
            <a:pPr lvl="1" rtl="0" fontAlgn="base"/>
            <a:r>
              <a:rPr lang="en-US" dirty="0"/>
              <a:t>Saturation</a:t>
            </a:r>
          </a:p>
          <a:p>
            <a:pPr lvl="1" rtl="0" fontAlgn="base"/>
            <a:r>
              <a:rPr lang="en-US" dirty="0"/>
              <a:t>Errors</a:t>
            </a:r>
          </a:p>
          <a:p>
            <a:pPr rtl="0" fontAlgn="base"/>
            <a:r>
              <a:rPr lang="en-US" sz="2400" dirty="0"/>
              <a:t>Don’t forget </a:t>
            </a:r>
            <a:r>
              <a:rPr lang="en-US" sz="2400" b="1" dirty="0"/>
              <a:t>software</a:t>
            </a:r>
            <a:r>
              <a:rPr lang="en-US" sz="2400" dirty="0"/>
              <a:t> resources</a:t>
            </a:r>
          </a:p>
          <a:p>
            <a:pPr lvl="1" rtl="0" fontAlgn="base"/>
            <a:r>
              <a:rPr lang="en-US" dirty="0"/>
              <a:t>queues, caches, thread pools, locks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2928902-7224-1F44-8CD4-B40374B7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305" y="1485119"/>
            <a:ext cx="5841117" cy="31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9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LOGS: EVENT ORIENTED OBSERVABILITY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6" y="964607"/>
            <a:ext cx="5151004" cy="4295868"/>
          </a:xfrm>
        </p:spPr>
        <p:txBody>
          <a:bodyPr/>
          <a:lstStyle/>
          <a:p>
            <a:pPr rtl="0" fontAlgn="base"/>
            <a:r>
              <a:rPr lang="en-US" sz="2400" dirty="0"/>
              <a:t>Everyone’s most familiar method</a:t>
            </a:r>
          </a:p>
          <a:p>
            <a:pPr rtl="0" fontAlgn="base"/>
            <a:r>
              <a:rPr lang="en-US" sz="2400" dirty="0"/>
              <a:t>Everything from scraped </a:t>
            </a:r>
            <a:r>
              <a:rPr lang="en-US" sz="2400" dirty="0" err="1"/>
              <a:t>stdout</a:t>
            </a:r>
            <a:r>
              <a:rPr lang="en-US" sz="2400" dirty="0"/>
              <a:t> to structured loggers</a:t>
            </a:r>
          </a:p>
          <a:p>
            <a:pPr rtl="0" fontAlgn="base"/>
            <a:r>
              <a:rPr lang="en-US" sz="2400" dirty="0"/>
              <a:t>Very flexible but very uneven in signal-to-noise ratio</a:t>
            </a:r>
          </a:p>
          <a:p>
            <a:pPr rtl="0" fontAlgn="base"/>
            <a:r>
              <a:rPr lang="en-US" sz="2400" dirty="0"/>
              <a:t>More structure is better:</a:t>
            </a:r>
          </a:p>
          <a:p>
            <a:pPr lvl="1" rtl="0" fontAlgn="base"/>
            <a:r>
              <a:rPr lang="en-US" dirty="0"/>
              <a:t>Common: Timestamps, log levels, thread names, classes</a:t>
            </a:r>
          </a:p>
          <a:p>
            <a:pPr lvl="1" rtl="0" fontAlgn="base"/>
            <a:r>
              <a:rPr lang="en-US" dirty="0"/>
              <a:t>Custom fields: database query times, context from request</a:t>
            </a:r>
          </a:p>
          <a:p>
            <a:pPr rtl="0" fontAlgn="base"/>
            <a:r>
              <a:rPr lang="en-US" sz="2400" dirty="0"/>
              <a:t>Can extract metrics for visualization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B5451-9499-9441-8301-30B00424A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183" y="1263994"/>
            <a:ext cx="5360336" cy="32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65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OBSERVING THE OBSERVABLES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7"/>
            <a:ext cx="10698870" cy="4921186"/>
          </a:xfrm>
        </p:spPr>
        <p:txBody>
          <a:bodyPr/>
          <a:lstStyle/>
          <a:p>
            <a:pPr rtl="0" fontAlgn="base"/>
            <a:r>
              <a:rPr lang="en-US" sz="2400" dirty="0"/>
              <a:t>Even moderate levels of instrumentation can yield very large amounts of data</a:t>
            </a:r>
          </a:p>
          <a:p>
            <a:pPr rtl="0" fontAlgn="base"/>
            <a:r>
              <a:rPr lang="en-US" sz="2400" dirty="0"/>
              <a:t>Easy to get lost/disoriented on how to structure and consume this data</a:t>
            </a:r>
          </a:p>
          <a:p>
            <a:pPr lvl="1" rtl="0" fontAlgn="base"/>
            <a:r>
              <a:rPr lang="en-US" sz="2200" dirty="0"/>
              <a:t>Consume == visualization, alerting, automation, etc.</a:t>
            </a:r>
          </a:p>
          <a:p>
            <a:pPr rtl="0" fontAlgn="base"/>
            <a:r>
              <a:rPr lang="en-US" sz="2400" dirty="0"/>
              <a:t>Imagine yourself in your grumpy, sleep-deprived 3 a.m. avatar</a:t>
            </a:r>
          </a:p>
          <a:p>
            <a:pPr rtl="0" fontAlgn="base"/>
            <a:r>
              <a:rPr lang="en-US" sz="2400" dirty="0"/>
              <a:t>Monitoring: CASE methodology</a:t>
            </a:r>
          </a:p>
          <a:p>
            <a:pPr lvl="1" rtl="0" fontAlgn="base"/>
            <a:r>
              <a:rPr lang="en-US" sz="2200" dirty="0"/>
              <a:t>Context-heavy: Help responder understand system context</a:t>
            </a:r>
          </a:p>
          <a:p>
            <a:pPr lvl="1" rtl="0" fontAlgn="base"/>
            <a:r>
              <a:rPr lang="en-US" sz="2200" dirty="0"/>
              <a:t>Actionable: If the responder can’t do anything, why bother?</a:t>
            </a:r>
          </a:p>
          <a:p>
            <a:pPr lvl="1" rtl="0" fontAlgn="base"/>
            <a:r>
              <a:rPr lang="en-US" sz="2200" dirty="0"/>
              <a:t>Symptom-based: Focus on KPIs and SLIs rather than internal state</a:t>
            </a:r>
          </a:p>
          <a:p>
            <a:pPr lvl="1" rtl="0" fontAlgn="base"/>
            <a:r>
              <a:rPr lang="en-US" sz="2200" dirty="0"/>
              <a:t>Evaluated:  Ensure alerts are exercised and revisited to check validity and utility</a:t>
            </a:r>
          </a:p>
          <a:p>
            <a:pPr rtl="0" fontAlgn="base"/>
            <a:r>
              <a:rPr lang="en-US" sz="2400" dirty="0"/>
              <a:t>Observability: We can also draw inspiration from other domains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9022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D9tpE2z2kb0qjXENG9yRwfwMhJkUzXxRC9iCG5nk9unHd1jiDO7XPylVV6IcugHt2y1fwHwiTNTDYpTdRJ72Tp_Nx6Hj-tOcKQ0wl8LtDvfXIDbJlb_6cgvPZKCQpJxhAm3QyldXdnM">
            <a:extLst>
              <a:ext uri="{FF2B5EF4-FFF2-40B4-BE49-F238E27FC236}">
                <a16:creationId xmlns:a16="http://schemas.microsoft.com/office/drawing/2014/main" id="{D1645482-A722-0342-A4F0-FFFA96DF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68" y="92467"/>
            <a:ext cx="8786063" cy="6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0F90AC-7204-6149-BDEE-1B5F85E78366}"/>
              </a:ext>
            </a:extLst>
          </p:cNvPr>
          <p:cNvSpPr/>
          <p:nvPr/>
        </p:nvSpPr>
        <p:spPr>
          <a:xfrm>
            <a:off x="5699211" y="2515936"/>
            <a:ext cx="793576" cy="1580576"/>
          </a:xfrm>
          <a:prstGeom prst="roundRect">
            <a:avLst>
              <a:gd name="adj" fmla="val 23448"/>
            </a:avLst>
          </a:prstGeom>
          <a:noFill/>
          <a:ln w="57150" cap="flat">
            <a:solidFill>
              <a:srgbClr val="FFFF0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6E6E6E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7B384-E081-8242-8798-6B0789832F69}"/>
              </a:ext>
            </a:extLst>
          </p:cNvPr>
          <p:cNvSpPr txBox="1"/>
          <p:nvPr/>
        </p:nvSpPr>
        <p:spPr>
          <a:xfrm>
            <a:off x="5102351" y="1402080"/>
            <a:ext cx="198729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Trebuchet MS"/>
              </a:rPr>
              <a:t>ECAM</a:t>
            </a:r>
          </a:p>
        </p:txBody>
      </p:sp>
    </p:spTree>
    <p:extLst>
      <p:ext uri="{BB962C8B-B14F-4D97-AF65-F5344CB8AC3E}">
        <p14:creationId xmlns:p14="http://schemas.microsoft.com/office/powerpoint/2010/main" val="327797807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GLOBAL SINGLE SOURCE OF TRUTH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6" y="964607"/>
            <a:ext cx="4260458" cy="4295868"/>
          </a:xfrm>
        </p:spPr>
        <p:txBody>
          <a:bodyPr/>
          <a:lstStyle/>
          <a:p>
            <a:pPr rtl="0" fontAlgn="base"/>
            <a:r>
              <a:rPr lang="en-US" sz="2000" dirty="0"/>
              <a:t>Global single pane of glass provides an organization-wide source of truth</a:t>
            </a:r>
          </a:p>
          <a:p>
            <a:pPr rtl="0" fontAlgn="base"/>
            <a:r>
              <a:rPr lang="en-US" sz="2000" dirty="0"/>
              <a:t>Key system-wide SLIs and KPIs are displayed</a:t>
            </a:r>
          </a:p>
          <a:p>
            <a:pPr rtl="0" fontAlgn="base"/>
            <a:r>
              <a:rPr lang="en-US" sz="2000" dirty="0"/>
              <a:t>SLO violations are colored red</a:t>
            </a:r>
          </a:p>
          <a:p>
            <a:pPr rtl="0" fontAlgn="base"/>
            <a:r>
              <a:rPr lang="en-US" sz="2000" dirty="0"/>
              <a:t>Buttons to drill-down to individual sub-system displays</a:t>
            </a:r>
          </a:p>
        </p:txBody>
      </p:sp>
      <p:pic>
        <p:nvPicPr>
          <p:cNvPr id="2050" name="Picture 2" descr="https://lh4.googleusercontent.com/lLFydoXs37XcgonyjjMA4d6H62do6Wg3H6m3W72UlvFHEmdJ4tVhZud-loL_jALuhiVeBtvE92VmBn-Kq_KPHbZMPk9iSQ4WGe-c40oIdKM9DJMl0n8GfJ5iAVDFoet1dJdx82_4fqU">
            <a:extLst>
              <a:ext uri="{FF2B5EF4-FFF2-40B4-BE49-F238E27FC236}">
                <a16:creationId xmlns:a16="http://schemas.microsoft.com/office/drawing/2014/main" id="{332302AF-7FDE-6048-8C47-F521BE19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76" y="964607"/>
            <a:ext cx="672835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44867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PER-SERVICE DRILL DOWNS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7"/>
            <a:ext cx="4461361" cy="4295868"/>
          </a:xfrm>
        </p:spPr>
        <p:txBody>
          <a:bodyPr/>
          <a:lstStyle/>
          <a:p>
            <a:pPr rtl="0" fontAlgn="base"/>
            <a:r>
              <a:rPr lang="en-US" sz="2000" dirty="0"/>
              <a:t>Individual sub-systems provide detailed visibility into KPIs.</a:t>
            </a:r>
          </a:p>
          <a:p>
            <a:pPr rtl="0" fontAlgn="base"/>
            <a:r>
              <a:rPr lang="en-US" sz="2000" dirty="0"/>
              <a:t>KPIs include work, software resource and hardware resource metrics.</a:t>
            </a:r>
          </a:p>
          <a:p>
            <a:pPr rtl="0" fontAlgn="base"/>
            <a:r>
              <a:rPr lang="en-US" sz="2000" dirty="0"/>
              <a:t>Links to runbooks and contextual documentation embedded into the dashboard.</a:t>
            </a:r>
          </a:p>
          <a:p>
            <a:pPr rtl="0" fontAlgn="base"/>
            <a:r>
              <a:rPr lang="en-US" sz="2000" dirty="0"/>
              <a:t>Runbook links are also included in individual alerts.</a:t>
            </a:r>
          </a:p>
        </p:txBody>
      </p:sp>
      <p:pic>
        <p:nvPicPr>
          <p:cNvPr id="3074" name="Picture 2" descr="https://lh5.googleusercontent.com/DngmKeigmJCfi_-f7hF4CTNJKqmFB8x6FN5Ojziyu0bOR68Tfh7Lc93VcaOIH6ounp91TSI8ByWEl9dKRQVOTDB1AUlCOxXUvswPTY3DiKCKfMUSi9F8GR_69AxcrrW4Pg9PC5a7CxM">
            <a:extLst>
              <a:ext uri="{FF2B5EF4-FFF2-40B4-BE49-F238E27FC236}">
                <a16:creationId xmlns:a16="http://schemas.microsoft.com/office/drawing/2014/main" id="{CF02EF7C-0488-EC49-B608-B7F5B33D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56" y="964607"/>
            <a:ext cx="6651181" cy="4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8949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YOUR NEW SUPERPOWERS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7D5B2-551F-A842-9C14-F4C3B743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49" y="964679"/>
            <a:ext cx="6557420" cy="49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85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YOUR NEW SUPERPOWERS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7"/>
            <a:ext cx="10698870" cy="4921186"/>
          </a:xfrm>
        </p:spPr>
        <p:txBody>
          <a:bodyPr/>
          <a:lstStyle/>
          <a:p>
            <a:pPr rtl="0" fontAlgn="base"/>
            <a:endParaRPr lang="en-US" sz="2000" dirty="0"/>
          </a:p>
          <a:p>
            <a:pPr rtl="0" fontAlgn="base"/>
            <a:r>
              <a:rPr lang="en-US" sz="2000" dirty="0"/>
              <a:t>Build a mental model of your system</a:t>
            </a:r>
          </a:p>
          <a:p>
            <a:pPr lvl="1" rtl="0" fontAlgn="base"/>
            <a:r>
              <a:rPr lang="en-US" sz="1800" dirty="0"/>
              <a:t>Traces give a very useful illustration of system interactions</a:t>
            </a:r>
          </a:p>
          <a:p>
            <a:pPr rtl="0" fontAlgn="base"/>
            <a:r>
              <a:rPr lang="en-US" sz="2000" dirty="0"/>
              <a:t>Become familiar with your dashboards and how they appear under normal operation</a:t>
            </a:r>
          </a:p>
          <a:p>
            <a:pPr lvl="1" rtl="0" fontAlgn="base"/>
            <a:r>
              <a:rPr lang="en-US" sz="1900" dirty="0"/>
              <a:t>In steady state</a:t>
            </a:r>
          </a:p>
          <a:p>
            <a:pPr lvl="1" rtl="0" fontAlgn="base"/>
            <a:r>
              <a:rPr lang="en-US" sz="1900" dirty="0"/>
              <a:t>When deploying</a:t>
            </a:r>
          </a:p>
          <a:p>
            <a:pPr lvl="1" rtl="0" fontAlgn="base"/>
            <a:r>
              <a:rPr lang="en-US" sz="1900" dirty="0"/>
              <a:t>Daily/Weekly/Seasonal patterns</a:t>
            </a:r>
          </a:p>
          <a:p>
            <a:pPr rtl="0" fontAlgn="base"/>
            <a:r>
              <a:rPr lang="en-US" sz="2000" dirty="0"/>
              <a:t>Flag bad deploys by observing KPIs and SLIs</a:t>
            </a:r>
          </a:p>
          <a:p>
            <a:pPr rtl="0" fontAlgn="base"/>
            <a:r>
              <a:rPr lang="en-US" sz="2000" dirty="0"/>
              <a:t>CI/CD/</a:t>
            </a:r>
            <a:r>
              <a:rPr lang="en-US" sz="2000" b="1" dirty="0"/>
              <a:t>CI</a:t>
            </a:r>
            <a:r>
              <a:rPr lang="en-US" sz="2000" dirty="0"/>
              <a:t>: follow-up CI/CD with Continuous Improvement</a:t>
            </a:r>
          </a:p>
          <a:p>
            <a:pPr lvl="1" rtl="0" fontAlgn="base"/>
            <a:r>
              <a:rPr lang="en-US" sz="1800" dirty="0"/>
              <a:t>Observability data often indicates opportunities for improvements and tuning</a:t>
            </a:r>
          </a:p>
          <a:p>
            <a:pPr rtl="0" fontAlgn="base"/>
            <a:r>
              <a:rPr lang="en-US" sz="2000" dirty="0"/>
              <a:t>Encourage curiosity and data exploration</a:t>
            </a:r>
          </a:p>
          <a:p>
            <a:pPr lvl="1" rtl="0" fontAlgn="base"/>
            <a:r>
              <a:rPr lang="en-US" sz="1800" dirty="0"/>
              <a:t>Interesting or unexpected patterns often lead to better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867816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METRICS IN TEAM ACTIVITIES AND RITUALS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7"/>
            <a:ext cx="10698870" cy="4921186"/>
          </a:xfrm>
        </p:spPr>
        <p:txBody>
          <a:bodyPr/>
          <a:lstStyle/>
          <a:p>
            <a:pPr marL="0" indent="0" rtl="0" fontAlgn="base">
              <a:buNone/>
            </a:pPr>
            <a:endParaRPr lang="en-US" sz="2000" dirty="0"/>
          </a:p>
          <a:p>
            <a:pPr rtl="0" fontAlgn="base"/>
            <a:r>
              <a:rPr lang="en-US" sz="2000" dirty="0"/>
              <a:t>Team/group meetings</a:t>
            </a:r>
          </a:p>
          <a:p>
            <a:pPr lvl="1" rtl="0" fontAlgn="base"/>
            <a:r>
              <a:rPr lang="en-US" sz="1800" dirty="0"/>
              <a:t>General review of system status</a:t>
            </a:r>
          </a:p>
          <a:p>
            <a:pPr lvl="1" rtl="0" fontAlgn="base"/>
            <a:r>
              <a:rPr lang="en-US" sz="1800" dirty="0"/>
              <a:t>Capacity reviews</a:t>
            </a:r>
          </a:p>
          <a:p>
            <a:pPr lvl="1" rtl="0" fontAlgn="base"/>
            <a:r>
              <a:rPr lang="en-US" sz="1800" dirty="0"/>
              <a:t>Celebrate growth milestones</a:t>
            </a:r>
          </a:p>
          <a:p>
            <a:pPr rtl="0" fontAlgn="base"/>
            <a:r>
              <a:rPr lang="en-US" sz="2000" dirty="0"/>
              <a:t>Sprint And Launch retrospectives</a:t>
            </a:r>
          </a:p>
          <a:p>
            <a:pPr lvl="1" rtl="0" fontAlgn="base"/>
            <a:r>
              <a:rPr lang="en-US" sz="1800" dirty="0"/>
              <a:t>Track value/work metrics for post-launch follow-up</a:t>
            </a:r>
          </a:p>
          <a:p>
            <a:pPr rtl="0" fontAlgn="base"/>
            <a:r>
              <a:rPr lang="en-US" sz="2000" dirty="0"/>
              <a:t>Incident Reviews</a:t>
            </a:r>
          </a:p>
          <a:p>
            <a:pPr lvl="1" rtl="0" fontAlgn="base"/>
            <a:r>
              <a:rPr lang="en-US" sz="1800" dirty="0"/>
              <a:t>Embedded charts in incident reviews provide instant context</a:t>
            </a:r>
          </a:p>
          <a:p>
            <a:pPr lvl="1" rtl="0" fontAlgn="base"/>
            <a:r>
              <a:rPr lang="en-US" sz="1800" dirty="0"/>
              <a:t>Can immediately show scope and severity</a:t>
            </a:r>
          </a:p>
          <a:p>
            <a:pPr lvl="1" rtl="0" fontAlgn="base"/>
            <a:r>
              <a:rPr lang="en-US" sz="1800" dirty="0"/>
              <a:t>Identify observability gaps, opportunity to close the loop and improve</a:t>
            </a:r>
          </a:p>
        </p:txBody>
      </p:sp>
    </p:spTree>
    <p:extLst>
      <p:ext uri="{BB962C8B-B14F-4D97-AF65-F5344CB8AC3E}">
        <p14:creationId xmlns:p14="http://schemas.microsoft.com/office/powerpoint/2010/main" val="3530564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first job: QUIQ </a:t>
            </a:r>
            <a:r>
              <a:rPr lang="en-US" dirty="0" err="1"/>
              <a:t>inc</a:t>
            </a:r>
            <a:r>
              <a:rPr lang="en-US" dirty="0"/>
              <a:t> (2000)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rtl="0" fontAlgn="base"/>
            <a:r>
              <a:rPr lang="en-US" dirty="0"/>
              <a:t>Collaboration-based customer service product</a:t>
            </a:r>
          </a:p>
          <a:p>
            <a:pPr rtl="0" fontAlgn="base"/>
            <a:r>
              <a:rPr lang="en-US" dirty="0"/>
              <a:t>&lt; 10 servers, &lt; 5 services</a:t>
            </a:r>
          </a:p>
          <a:p>
            <a:pPr rtl="0" fontAlgn="base"/>
            <a:r>
              <a:rPr lang="en-US" dirty="0"/>
              <a:t>Totally conventional:</a:t>
            </a:r>
          </a:p>
          <a:p>
            <a:pPr lvl="1" rtl="0" fontAlgn="base"/>
            <a:r>
              <a:rPr lang="en-US" dirty="0"/>
              <a:t>Developers wrote code</a:t>
            </a:r>
          </a:p>
          <a:p>
            <a:pPr lvl="1" rtl="0" fontAlgn="base"/>
            <a:r>
              <a:rPr lang="en-US" dirty="0"/>
              <a:t>Operations team built, deployed, ran systems</a:t>
            </a:r>
          </a:p>
          <a:p>
            <a:pPr rtl="0" fontAlgn="base"/>
            <a:r>
              <a:rPr lang="en-US" dirty="0"/>
              <a:t>Great company, but unfortunately didn’t survive the dot com explosion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53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STIGMERGY(*)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7"/>
            <a:ext cx="10698870" cy="4921186"/>
          </a:xfrm>
        </p:spPr>
        <p:txBody>
          <a:bodyPr/>
          <a:lstStyle/>
          <a:p>
            <a:pPr rtl="0" fontAlgn="base"/>
            <a:r>
              <a:rPr lang="en-US" sz="2000" dirty="0"/>
              <a:t>Good observability practices can spread virally</a:t>
            </a:r>
          </a:p>
          <a:p>
            <a:pPr rtl="0" fontAlgn="base"/>
            <a:r>
              <a:rPr lang="en-US" sz="2000" dirty="0"/>
              <a:t>Show everybody what “good” looks like</a:t>
            </a:r>
          </a:p>
          <a:p>
            <a:pPr rtl="0" fontAlgn="base"/>
            <a:r>
              <a:rPr lang="en-US" sz="2000" dirty="0"/>
              <a:t>Help adjacent groups adopt these practices:</a:t>
            </a:r>
          </a:p>
          <a:p>
            <a:pPr lvl="1" rtl="0" fontAlgn="base"/>
            <a:r>
              <a:rPr lang="en-US" sz="1800" dirty="0"/>
              <a:t>It benefits you if the systems that you depend on are observable</a:t>
            </a:r>
          </a:p>
          <a:p>
            <a:pPr rtl="0" fontAlgn="base"/>
            <a:r>
              <a:rPr lang="en-US" sz="2000" dirty="0"/>
              <a:t>Recruit an influencer</a:t>
            </a:r>
          </a:p>
          <a:p>
            <a:pPr lvl="1" rtl="0" fontAlgn="base"/>
            <a:r>
              <a:rPr lang="en-US" sz="1800" dirty="0"/>
              <a:t>They can make the difference getting to critical mass</a:t>
            </a:r>
          </a:p>
          <a:p>
            <a:pPr rtl="0" fontAlgn="base"/>
            <a:r>
              <a:rPr lang="en-US" sz="2000" dirty="0"/>
              <a:t>When there’s critical mass, observability will be adopted and enabled by the organization</a:t>
            </a:r>
          </a:p>
          <a:p>
            <a:pPr lvl="1" rtl="0" fontAlgn="base"/>
            <a:r>
              <a:rPr lang="en-US" sz="1800" dirty="0"/>
              <a:t>Dedicated centralized service bureau and observability enablement teams</a:t>
            </a:r>
          </a:p>
          <a:p>
            <a:pPr lvl="1" rtl="0" fontAlgn="base"/>
            <a:r>
              <a:rPr lang="en-US" sz="1800" dirty="0"/>
              <a:t>Consolidation of tools and practices</a:t>
            </a:r>
          </a:p>
          <a:p>
            <a:pPr lvl="1" rtl="0" fontAlgn="base"/>
            <a:r>
              <a:rPr lang="en-US" sz="1800" dirty="0"/>
              <a:t>Cross-team and cross-system observability</a:t>
            </a:r>
          </a:p>
          <a:p>
            <a:pPr marL="515937" lvl="1" indent="0" rtl="0" fontAlgn="base">
              <a:buNone/>
            </a:pPr>
            <a:endParaRPr lang="en-US" sz="1800" dirty="0"/>
          </a:p>
          <a:p>
            <a:pPr marL="515937" lvl="1" indent="0" rtl="0" fontAlgn="base">
              <a:buNone/>
            </a:pPr>
            <a:endParaRPr lang="en-US" sz="1800" dirty="0"/>
          </a:p>
          <a:p>
            <a:pPr marL="515937" lvl="1" indent="0" rtl="0" fontAlgn="base">
              <a:buNone/>
            </a:pPr>
            <a:endParaRPr lang="en-US" sz="1800" dirty="0"/>
          </a:p>
          <a:p>
            <a:pPr marL="515937" lvl="1" indent="0" rtl="0" fontAlgn="base">
              <a:buNone/>
            </a:pPr>
            <a:r>
              <a:rPr lang="en-US" sz="1800" dirty="0"/>
              <a:t>(*)  Thank you Cory Watson!</a:t>
            </a:r>
          </a:p>
          <a:p>
            <a:pPr lvl="1" rtl="0" fontAlgn="base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1226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815" y="964607"/>
            <a:ext cx="10698870" cy="4921186"/>
          </a:xfrm>
        </p:spPr>
        <p:txBody>
          <a:bodyPr/>
          <a:lstStyle/>
          <a:p>
            <a:pPr rtl="0" fontAlgn="base"/>
            <a:r>
              <a:rPr lang="en-US" sz="2000" dirty="0"/>
              <a:t>Observability is a critical capability in an uncertain world</a:t>
            </a:r>
          </a:p>
          <a:p>
            <a:pPr lvl="1" rtl="0" fontAlgn="base"/>
            <a:r>
              <a:rPr lang="en-US" sz="1800" dirty="0"/>
              <a:t>Efficient reactive debugging</a:t>
            </a:r>
          </a:p>
          <a:p>
            <a:pPr lvl="1" rtl="0" fontAlgn="base"/>
            <a:r>
              <a:rPr lang="en-US" sz="1800" dirty="0"/>
              <a:t>Proactive development and operations</a:t>
            </a:r>
          </a:p>
          <a:p>
            <a:pPr rtl="0" fontAlgn="base"/>
            <a:r>
              <a:rPr lang="en-US" sz="2000" dirty="0"/>
              <a:t>Observability is a practice</a:t>
            </a:r>
          </a:p>
          <a:p>
            <a:pPr lvl="1" rtl="0" fontAlgn="base"/>
            <a:r>
              <a:rPr lang="en-US" sz="1800" dirty="0"/>
              <a:t>Inculcate a mindset around capturing and using data</a:t>
            </a:r>
          </a:p>
          <a:p>
            <a:pPr lvl="1" rtl="0" fontAlgn="base"/>
            <a:r>
              <a:rPr lang="en-US" sz="1800" dirty="0"/>
              <a:t>Don’t launch to a </a:t>
            </a:r>
            <a:r>
              <a:rPr lang="en-US" sz="1800" dirty="0" err="1"/>
              <a:t>boolean</a:t>
            </a:r>
            <a:r>
              <a:rPr lang="en-US" sz="1800" dirty="0"/>
              <a:t> – launch to a metric</a:t>
            </a:r>
          </a:p>
          <a:p>
            <a:pPr lvl="1" rtl="0" fontAlgn="base"/>
            <a:r>
              <a:rPr lang="en-US" sz="1800" dirty="0"/>
              <a:t>What’s your definition of done?</a:t>
            </a:r>
          </a:p>
          <a:p>
            <a:pPr rtl="0" fontAlgn="base"/>
            <a:r>
              <a:rPr lang="en-US" sz="2000" dirty="0"/>
              <a:t>Observability is a team sport</a:t>
            </a:r>
          </a:p>
          <a:p>
            <a:pPr lvl="1" rtl="0" fontAlgn="base"/>
            <a:r>
              <a:rPr lang="en-US" sz="1800" dirty="0"/>
              <a:t>A team is a right place to get started</a:t>
            </a:r>
          </a:p>
          <a:p>
            <a:pPr lvl="1" rtl="0" fontAlgn="base"/>
            <a:r>
              <a:rPr lang="en-US" sz="1800" dirty="0"/>
              <a:t>Exercise observability with your </a:t>
            </a:r>
            <a:r>
              <a:rPr lang="en-US" sz="1800" dirty="0" err="1"/>
              <a:t>devops</a:t>
            </a:r>
            <a:r>
              <a:rPr lang="en-US" sz="1800" dirty="0"/>
              <a:t> team in mind</a:t>
            </a:r>
          </a:p>
          <a:p>
            <a:pPr lvl="1" rtl="0" fontAlgn="base"/>
            <a:r>
              <a:rPr lang="en-US" sz="1800" dirty="0"/>
              <a:t>Show what good looks like – make it spread virally</a:t>
            </a:r>
          </a:p>
          <a:p>
            <a:pPr rtl="0" fontAlgn="base"/>
            <a:r>
              <a:rPr lang="en-US" sz="2000" dirty="0"/>
              <a:t>When there’s critical mass, observability can be adopted organization-wide</a:t>
            </a:r>
          </a:p>
          <a:p>
            <a:pPr lvl="1" rtl="0" fontAlgn="base"/>
            <a:r>
              <a:rPr lang="en-US" sz="1800" dirty="0"/>
              <a:t>Centralized enablement and tooling</a:t>
            </a:r>
          </a:p>
          <a:p>
            <a:pPr lvl="1" rtl="0" fontAlgn="base"/>
            <a:endParaRPr lang="en-US" sz="1800" dirty="0"/>
          </a:p>
          <a:p>
            <a:pPr lvl="1" rtl="0" fontAlgn="base"/>
            <a:endParaRPr lang="en-US" sz="1800" dirty="0"/>
          </a:p>
          <a:p>
            <a:pPr lvl="1" rtl="0" fontAlgn="base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638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0A090-68BF-FD4C-81C7-C4E77DAF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053305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8193C-BA05-A94F-A372-20B4275A0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30" y="357963"/>
            <a:ext cx="6094170" cy="4405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second job: GOOGLE INC (2002)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2621" y="4059382"/>
            <a:ext cx="10694987" cy="2057884"/>
          </a:xfrm>
        </p:spPr>
        <p:txBody>
          <a:bodyPr/>
          <a:lstStyle/>
          <a:p>
            <a:pPr lvl="1" rtl="0" fontAlgn="base"/>
            <a:r>
              <a:rPr lang="en-US" dirty="0"/>
              <a:t>30,000+ cheap (almost disposable) servers (and doubling every year)</a:t>
            </a:r>
          </a:p>
          <a:p>
            <a:pPr lvl="1" rtl="0" fontAlgn="base"/>
            <a:r>
              <a:rPr lang="en-US" dirty="0"/>
              <a:t>100+ internally and externally facing services</a:t>
            </a:r>
          </a:p>
          <a:p>
            <a:pPr lvl="1" rtl="0" fontAlgn="base"/>
            <a:r>
              <a:rPr lang="en-US" dirty="0"/>
              <a:t>Very sophisticated fault-tolerant distributed systems (map-reduce, GFS, etc.)</a:t>
            </a:r>
          </a:p>
          <a:p>
            <a:pPr lvl="2" rtl="0" fontAlgn="base"/>
            <a:r>
              <a:rPr lang="en-US" sz="2000" dirty="0"/>
              <a:t>Shortly afterwards: Stubby (~</a:t>
            </a:r>
            <a:r>
              <a:rPr lang="en-US" sz="2000" dirty="0" err="1"/>
              <a:t>gRPC</a:t>
            </a:r>
            <a:r>
              <a:rPr lang="en-US" sz="2000" dirty="0"/>
              <a:t>), Chubby (~zookeeper), Dapper (tracing)</a:t>
            </a:r>
          </a:p>
          <a:p>
            <a:pPr lvl="1" rtl="0" fontAlgn="base"/>
            <a:r>
              <a:rPr lang="en-US" dirty="0"/>
              <a:t>Large-scale metrics and logging system</a:t>
            </a:r>
          </a:p>
        </p:txBody>
      </p:sp>
    </p:spTree>
    <p:extLst>
      <p:ext uri="{BB962C8B-B14F-4D97-AF65-F5344CB8AC3E}">
        <p14:creationId xmlns:p14="http://schemas.microsoft.com/office/powerpoint/2010/main" val="1303414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second job: GOOGLE INC (2002)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8444" y="961763"/>
            <a:ext cx="10694987" cy="4295868"/>
          </a:xfrm>
        </p:spPr>
        <p:txBody>
          <a:bodyPr/>
          <a:lstStyle/>
          <a:p>
            <a:pPr marL="0" indent="0" rtl="0" fontAlgn="base">
              <a:buNone/>
            </a:pPr>
            <a:r>
              <a:rPr lang="en-US" sz="2400" dirty="0"/>
              <a:t>I worked in the Production Team</a:t>
            </a:r>
          </a:p>
          <a:p>
            <a:pPr lvl="1" rtl="0" fontAlgn="base"/>
            <a:r>
              <a:rPr lang="en-US" dirty="0"/>
              <a:t>Worked on Google’s “infrastructure-as-a-service”</a:t>
            </a:r>
          </a:p>
          <a:p>
            <a:pPr lvl="1" rtl="0" fontAlgn="base"/>
            <a:r>
              <a:rPr lang="en-US" dirty="0"/>
              <a:t>Included engineers that worked with search team to manage search infrastructure</a:t>
            </a:r>
          </a:p>
          <a:p>
            <a:pPr lvl="1" rtl="0" fontAlgn="base"/>
            <a:r>
              <a:rPr lang="en-US" dirty="0"/>
              <a:t>Wrote cluster management software and responsible for running/operating them</a:t>
            </a:r>
          </a:p>
          <a:p>
            <a:pPr lvl="1" rtl="0" fontAlgn="base"/>
            <a:r>
              <a:rPr lang="en-US" dirty="0"/>
              <a:t>A common pattern in most Google engineering teams</a:t>
            </a:r>
          </a:p>
          <a:p>
            <a:pPr marL="0" indent="0" rtl="0" fontAlgn="base">
              <a:buNone/>
            </a:pPr>
            <a:endParaRPr lang="en-US" sz="2400" dirty="0"/>
          </a:p>
          <a:p>
            <a:pPr marL="0" indent="0" rtl="0" fontAlgn="base">
              <a:buNone/>
            </a:pPr>
            <a:endParaRPr lang="en-US" sz="2400" dirty="0"/>
          </a:p>
          <a:p>
            <a:pPr marL="0" indent="0" rtl="0" fontAlgn="base">
              <a:buNone/>
            </a:pPr>
            <a:r>
              <a:rPr lang="en-US" sz="2400" dirty="0"/>
              <a:t>Google had DevOps before it was called DevOps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42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THIRD job: FACEBOOK INC (2009)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E526-A7FF-D549-A986-2E9DD4058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323" y="603250"/>
            <a:ext cx="76200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11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THIRD job: FACEBOOK INC (2009)</a:t>
            </a:r>
          </a:p>
        </p:txBody>
      </p:sp>
      <p:pic>
        <p:nvPicPr>
          <p:cNvPr id="5" name="Picture 4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id="{A6AD14BE-5E67-EC4B-8371-DAE86B360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78" y="1118651"/>
            <a:ext cx="5679322" cy="4617335"/>
          </a:xfrm>
          <a:prstGeom prst="rect">
            <a:avLst/>
          </a:prstGeom>
        </p:spPr>
      </p:pic>
      <p:pic>
        <p:nvPicPr>
          <p:cNvPr id="6" name="Picture 5" descr="A person in a yellow shirt&#10;&#10;Description automatically generated">
            <a:extLst>
              <a:ext uri="{FF2B5EF4-FFF2-40B4-BE49-F238E27FC236}">
                <a16:creationId xmlns:a16="http://schemas.microsoft.com/office/drawing/2014/main" id="{39E6848D-E7BA-C34F-9825-1DCD87E64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167" y="1122014"/>
            <a:ext cx="4937759" cy="46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0684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THIRD job: FACEBOOK INC (2009)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 fontAlgn="base"/>
            <a:r>
              <a:rPr lang="en-US" sz="2400" dirty="0"/>
              <a:t>How do you move fast without breaking things?</a:t>
            </a:r>
          </a:p>
          <a:p>
            <a:pPr rtl="0" fontAlgn="base"/>
            <a:r>
              <a:rPr lang="en-US" sz="2400" dirty="0"/>
              <a:t>As with Google, Facebook had a strong culture of observability</a:t>
            </a:r>
          </a:p>
          <a:p>
            <a:pPr rtl="0" fontAlgn="base"/>
            <a:r>
              <a:rPr lang="en-US" sz="2400" dirty="0"/>
              <a:t>A rich suite of internal observability tools:</a:t>
            </a:r>
          </a:p>
          <a:p>
            <a:pPr lvl="1" rtl="0" fontAlgn="base"/>
            <a:r>
              <a:rPr lang="en-US" dirty="0"/>
              <a:t>Large-scale metrics system - ODS</a:t>
            </a:r>
          </a:p>
          <a:p>
            <a:pPr lvl="1" rtl="0" fontAlgn="base"/>
            <a:r>
              <a:rPr lang="en-US" dirty="0"/>
              <a:t>Log aggregation - Scribe</a:t>
            </a:r>
          </a:p>
          <a:p>
            <a:pPr lvl="1" rtl="0" fontAlgn="base"/>
            <a:r>
              <a:rPr lang="en-US" dirty="0"/>
              <a:t>Records/Events - Scuba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00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6F37-367A-A94B-920D-6AFDD587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not google/</a:t>
            </a:r>
            <a:r>
              <a:rPr lang="en-US" dirty="0" err="1"/>
              <a:t>facebook</a:t>
            </a:r>
            <a:r>
              <a:rPr lang="en-US" dirty="0"/>
              <a:t>/$GIANT_COMPANY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261B-94CC-4E49-9E6F-8CF1E328B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 fontAlgn="base"/>
            <a:r>
              <a:rPr lang="en-US" dirty="0"/>
              <a:t>Not everything Google, Facebook, etc. do is necessary or appropriate.</a:t>
            </a:r>
          </a:p>
          <a:p>
            <a:pPr rtl="0" fontAlgn="base"/>
            <a:endParaRPr lang="en-US" dirty="0"/>
          </a:p>
          <a:p>
            <a:pPr marL="0" indent="0" rtl="0">
              <a:buNone/>
            </a:pPr>
            <a:r>
              <a:rPr lang="en-US" dirty="0"/>
              <a:t>BUT</a:t>
            </a:r>
          </a:p>
          <a:p>
            <a:pPr marL="0" indent="0" rtl="0">
              <a:buNone/>
            </a:pPr>
            <a:endParaRPr lang="en-US" dirty="0"/>
          </a:p>
          <a:p>
            <a:pPr rtl="0" fontAlgn="base"/>
            <a:r>
              <a:rPr lang="en-US" dirty="0"/>
              <a:t>These companies have built extremely sophisticated and complicated systems.</a:t>
            </a:r>
          </a:p>
          <a:p>
            <a:pPr rtl="0" fontAlgn="base"/>
            <a:r>
              <a:rPr lang="en-US" dirty="0"/>
              <a:t>They have experienced the pain of running and debugging these systems.</a:t>
            </a:r>
          </a:p>
          <a:p>
            <a:pPr rtl="0" fontAlgn="base"/>
            <a:r>
              <a:rPr lang="en-US" dirty="0"/>
              <a:t>Experience manifests as certain </a:t>
            </a:r>
            <a:r>
              <a:rPr lang="en-US" b="1" dirty="0"/>
              <a:t>organizational practices </a:t>
            </a:r>
            <a:r>
              <a:rPr lang="en-US" dirty="0"/>
              <a:t>and </a:t>
            </a:r>
            <a:r>
              <a:rPr lang="en-US" b="1" dirty="0"/>
              <a:t>cultural ethos</a:t>
            </a:r>
            <a:r>
              <a:rPr lang="en-US" dirty="0"/>
              <a:t>.</a:t>
            </a:r>
          </a:p>
          <a:p>
            <a:pPr rtl="0" fontAlgn="base"/>
            <a:r>
              <a:rPr lang="en-US" dirty="0"/>
              <a:t>It’s a good idea to learn from their best practices when applicable.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0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SignalFx Master PPT Template">
  <a:themeElements>
    <a:clrScheme name="Custom 1">
      <a:dk1>
        <a:srgbClr val="445368"/>
      </a:dk1>
      <a:lt1>
        <a:srgbClr val="FFFFFF"/>
      </a:lt1>
      <a:dk2>
        <a:srgbClr val="39A346"/>
      </a:dk2>
      <a:lt2>
        <a:srgbClr val="535353"/>
      </a:lt2>
      <a:accent1>
        <a:srgbClr val="0B74AE"/>
      </a:accent1>
      <a:accent2>
        <a:srgbClr val="3E8036"/>
      </a:accent2>
      <a:accent3>
        <a:srgbClr val="ED8424"/>
      </a:accent3>
      <a:accent4>
        <a:srgbClr val="E8A42A"/>
      </a:accent4>
      <a:accent5>
        <a:srgbClr val="B8D137"/>
      </a:accent5>
      <a:accent6>
        <a:srgbClr val="5EA825"/>
      </a:accent6>
      <a:hlink>
        <a:srgbClr val="0B74AE"/>
      </a:hlink>
      <a:folHlink>
        <a:srgbClr val="B0B2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8A222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6E6E6E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8A222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bg2"/>
            </a:solidFill>
            <a:effectLst/>
            <a:uFillTx/>
            <a:latin typeface="Arial" charset="0"/>
            <a:ea typeface="Arial" charset="0"/>
            <a:cs typeface="Arial" charset="0"/>
            <a:sym typeface="Trebuchet M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ignalFx Working Template 081018" id="{B038168E-C057-AF46-BD06-7E1A204D3AEE}" vid="{4C32C620-FE80-9643-B17F-94F0270D17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14578</TotalTime>
  <Words>1719</Words>
  <Application>Microsoft Macintosh PowerPoint</Application>
  <PresentationFormat>Widescreen</PresentationFormat>
  <Paragraphs>264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.AppleSystemUIFont</vt:lpstr>
      <vt:lpstr>Arial</vt:lpstr>
      <vt:lpstr>Calibri</vt:lpstr>
      <vt:lpstr>Trebuchet MS</vt:lpstr>
      <vt:lpstr>SignalFx Master PPT Template</vt:lpstr>
      <vt:lpstr>Kickstarting a culture of observability and data-driven devops</vt:lpstr>
      <vt:lpstr>A little history …</vt:lpstr>
      <vt:lpstr>My first job: QUIQ inc (2000)</vt:lpstr>
      <vt:lpstr>My second job: GOOGLE INC (2002)</vt:lpstr>
      <vt:lpstr>My second job: GOOGLE INC (2002)</vt:lpstr>
      <vt:lpstr>My THIRD job: FACEBOOK INC (2009)</vt:lpstr>
      <vt:lpstr>My THIRD job: FACEBOOK INC (2009)</vt:lpstr>
      <vt:lpstr>My THIRD job: FACEBOOK INC (2009)</vt:lpstr>
      <vt:lpstr>You are not google/facebook/$GIANT_COMPANY</vt:lpstr>
      <vt:lpstr>REST OF THIS TALK</vt:lpstr>
      <vt:lpstr>Why observability MATTERS</vt:lpstr>
      <vt:lpstr>MONITORING vs OBSERVABILITY</vt:lpstr>
      <vt:lpstr>OBSERVABILITY IN YOUR ORGANIZATION</vt:lpstr>
      <vt:lpstr>OBSERVABILITY IN YOUR TEAM</vt:lpstr>
      <vt:lpstr>RESPONSIBILITY </vt:lpstr>
      <vt:lpstr>PowerPoint Presentation</vt:lpstr>
      <vt:lpstr>DEVELOPING WITH AN OBSERVABILITY MINDSET</vt:lpstr>
      <vt:lpstr>What SHOULD YOU INSTRUMENT?</vt:lpstr>
      <vt:lpstr>WHAT YOU SHOULD MONITOR: KPI’s AND SLX’s</vt:lpstr>
      <vt:lpstr>TRACES: TRANSACTION ORIENTED OBSERVABILITY</vt:lpstr>
      <vt:lpstr>METRICS: WORK AND RESOURCE ORIENTED OBSERVABILITY</vt:lpstr>
      <vt:lpstr>LOGS: EVENT ORIENTED OBSERVABILITY</vt:lpstr>
      <vt:lpstr>OBSERVING THE OBSERVABLES</vt:lpstr>
      <vt:lpstr>PowerPoint Presentation</vt:lpstr>
      <vt:lpstr>HIGH-LEVEL GLOBAL SINGLE SOURCE OF TRUTH</vt:lpstr>
      <vt:lpstr>DETAILED PER-SERVICE DRILL DOWNS</vt:lpstr>
      <vt:lpstr>USING YOUR NEW SUPERPOWERS</vt:lpstr>
      <vt:lpstr>USING YOUR NEW SUPERPOWERS</vt:lpstr>
      <vt:lpstr>USING METRICS IN TEAM ACTIVITIES AND RITUALS</vt:lpstr>
      <vt:lpstr>STIGMERGY(*)</vt:lpstr>
      <vt:lpstr>SUMMARY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Mika D</dc:creator>
  <cp:keywords/>
  <dc:description/>
  <cp:lastModifiedBy>Rajesh Raman</cp:lastModifiedBy>
  <cp:revision>400</cp:revision>
  <cp:lastPrinted>2019-01-22T22:54:16Z</cp:lastPrinted>
  <dcterms:created xsi:type="dcterms:W3CDTF">2018-08-20T19:48:58Z</dcterms:created>
  <dcterms:modified xsi:type="dcterms:W3CDTF">2019-06-12T22:24:30Z</dcterms:modified>
  <cp:category/>
</cp:coreProperties>
</file>